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3" embedTrueTypeFonts="1" saveSubsetFonts="1">
  <p:sldMasterIdLst>
    <p:sldMasterId id="2147483648" r:id="rId1"/>
  </p:sldMasterIdLst>
  <p:notesMasterIdLst>
    <p:notesMasterId r:id="rId33"/>
  </p:notesMasterIdLst>
  <p:sldIdLst>
    <p:sldId id="256" r:id="rId3"/>
    <p:sldId id="257" r:id="rId4"/>
    <p:sldId id="258" r:id="rId5"/>
    <p:sldId id="263" r:id="rId6"/>
    <p:sldId id="276" r:id="rId7"/>
    <p:sldId id="278" r:id="rId8"/>
    <p:sldId id="279" r:id="rId9"/>
    <p:sldId id="280" r:id="rId10"/>
    <p:sldId id="281" r:id="rId11"/>
    <p:sldId id="282" r:id="rId12"/>
    <p:sldId id="302" r:id="rId13"/>
    <p:sldId id="303" r:id="rId14"/>
    <p:sldId id="259" r:id="rId15"/>
    <p:sldId id="283" r:id="rId16"/>
    <p:sldId id="262" r:id="rId17"/>
    <p:sldId id="284" r:id="rId18"/>
    <p:sldId id="267" r:id="rId19"/>
    <p:sldId id="286" r:id="rId20"/>
    <p:sldId id="287" r:id="rId21"/>
    <p:sldId id="285" r:id="rId22"/>
    <p:sldId id="289" r:id="rId23"/>
    <p:sldId id="291" r:id="rId24"/>
    <p:sldId id="290" r:id="rId25"/>
    <p:sldId id="288" r:id="rId26"/>
    <p:sldId id="292" r:id="rId27"/>
    <p:sldId id="293" r:id="rId28"/>
    <p:sldId id="294" r:id="rId29"/>
    <p:sldId id="295" r:id="rId30"/>
    <p:sldId id="297" r:id="rId31"/>
    <p:sldId id="274" r:id="rId32"/>
  </p:sldIdLst>
  <p:sldSz cx="12192000" cy="6858000"/>
  <p:notesSz cx="6858000" cy="9144000"/>
  <p:embeddedFontLst>
    <p:embeddedFont>
      <p:font typeface="FZZhengHeiS-DB-GB" panose="02000000000000000000" pitchFamily="2" charset="0"/>
      <p:regular r:id="rId38"/>
    </p:embeddedFont>
    <p:embeddedFont>
      <p:font typeface="FuturaBookC" pitchFamily="2" charset="-52"/>
      <p:regular r:id="rId39"/>
    </p:embeddedFont>
    <p:embeddedFont>
      <p:font typeface="黑体" panose="02010609060101010101" charset="-122"/>
      <p:regular r:id="rId40"/>
    </p:embeddedFont>
    <p:embeddedFont>
      <p:font typeface="微软雅黑" panose="020B0503020204020204" pitchFamily="34" charset="-122"/>
      <p:regular r:id="rId41"/>
    </p:embeddedFont>
    <p:embeddedFont>
      <p:font typeface="Calibri" panose="020F0502020204030204"/>
      <p:regular r:id="rId42"/>
      <p:bold r:id="rId43"/>
      <p:italic r:id="rId44"/>
      <p:boldItalic r:id="rId45"/>
    </p:embeddedFont>
    <p:embeddedFont>
      <p:font typeface="Calibri" panose="020F0502020204030204" pitchFamily="34" charset="0"/>
      <p:regular r:id="rId46"/>
      <p:bold r:id="rId47"/>
      <p:italic r:id="rId48"/>
      <p:boldItalic r:id="rId49"/>
    </p:embeddedFont>
    <p:embeddedFont>
      <p:font typeface="等线" panose="02010600030101010101" charset="-122"/>
      <p:regular r:id="rId50"/>
    </p:embeddedFont>
    <p:embeddedFont>
      <p:font typeface="等线 Light" panose="02010600030101010101" charset="-122"/>
      <p:regular r:id="rId5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梓维" initials="梓维"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419" autoAdjust="0"/>
    <p:restoredTop sz="94660"/>
  </p:normalViewPr>
  <p:slideViewPr>
    <p:cSldViewPr snapToGrid="0" showGuides="1">
      <p:cViewPr varScale="1">
        <p:scale>
          <a:sx n="80" d="100"/>
          <a:sy n="80" d="100"/>
        </p:scale>
        <p:origin x="77" y="86"/>
      </p:cViewPr>
      <p:guideLst>
        <p:guide orient="horz" pos="2886"/>
        <p:guide pos="38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1" Type="http://schemas.openxmlformats.org/officeDocument/2006/relationships/font" Target="fonts/font14.fntdata"/><Relationship Id="rId50" Type="http://schemas.openxmlformats.org/officeDocument/2006/relationships/font" Target="fonts/font13.fntdata"/><Relationship Id="rId5" Type="http://schemas.openxmlformats.org/officeDocument/2006/relationships/slide" Target="slides/slide3.xml"/><Relationship Id="rId49" Type="http://schemas.openxmlformats.org/officeDocument/2006/relationships/font" Target="fonts/font12.fntdata"/><Relationship Id="rId48" Type="http://schemas.openxmlformats.org/officeDocument/2006/relationships/font" Target="fonts/font11.fntdata"/><Relationship Id="rId47" Type="http://schemas.openxmlformats.org/officeDocument/2006/relationships/font" Target="fonts/font10.fntdata"/><Relationship Id="rId46" Type="http://schemas.openxmlformats.org/officeDocument/2006/relationships/font" Target="fonts/font9.fntdata"/><Relationship Id="rId45" Type="http://schemas.openxmlformats.org/officeDocument/2006/relationships/font" Target="fonts/font8.fntdata"/><Relationship Id="rId44" Type="http://schemas.openxmlformats.org/officeDocument/2006/relationships/font" Target="fonts/font7.fntdata"/><Relationship Id="rId43" Type="http://schemas.openxmlformats.org/officeDocument/2006/relationships/font" Target="fonts/font6.fntdata"/><Relationship Id="rId42" Type="http://schemas.openxmlformats.org/officeDocument/2006/relationships/font" Target="fonts/font5.fntdata"/><Relationship Id="rId41" Type="http://schemas.openxmlformats.org/officeDocument/2006/relationships/font" Target="fonts/font4.fntdata"/><Relationship Id="rId40" Type="http://schemas.openxmlformats.org/officeDocument/2006/relationships/font" Target="fonts/font3.fntdata"/><Relationship Id="rId4" Type="http://schemas.openxmlformats.org/officeDocument/2006/relationships/slide" Target="slides/slide2.xml"/><Relationship Id="rId39" Type="http://schemas.openxmlformats.org/officeDocument/2006/relationships/font" Target="fonts/font2.fntdata"/><Relationship Id="rId38" Type="http://schemas.openxmlformats.org/officeDocument/2006/relationships/font" Target="fonts/font1.fntdata"/><Relationship Id="rId37" Type="http://schemas.openxmlformats.org/officeDocument/2006/relationships/commentAuthors" Target="commentAuthors.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notesMaster" Target="notesMasters/notesMaster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C2B6AB3-0F1A-4620-B3E2-4393838DC86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1292AA-0804-4832-AD21-062408139FE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1FF0322-12F2-43B1-9D33-5379409CB3B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15CFF2E-C9EF-4C57-B199-6D97075F4DD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FF0322-12F2-43B1-9D33-5379409CB3B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5CFF2E-C9EF-4C57-B199-6D97075F4DD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hyperlink" Target="https://developers.weixin.qq.com/miniprogram/dev/devtools/download.html" TargetMode="External"/><Relationship Id="rId1" Type="http://schemas.openxmlformats.org/officeDocument/2006/relationships/hyperlink" Target="https://mp.weixin.qq.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 name="图片 74"/>
          <p:cNvPicPr>
            <a:picLocks noChangeAspect="1"/>
          </p:cNvPicPr>
          <p:nvPr/>
        </p:nvPicPr>
        <p:blipFill rotWithShape="1">
          <a:blip r:embed="rId1">
            <a:extLst>
              <a:ext uri="{28A0092B-C50C-407E-A947-70E740481C1C}">
                <a14:useLocalDpi xmlns:a14="http://schemas.microsoft.com/office/drawing/2010/main" val="0"/>
              </a:ext>
            </a:extLst>
          </a:blip>
          <a:srcRect t="71349"/>
          <a:stretch>
            <a:fillRect/>
          </a:stretch>
        </p:blipFill>
        <p:spPr>
          <a:xfrm>
            <a:off x="0" y="4234896"/>
            <a:ext cx="12207240" cy="2623103"/>
          </a:xfrm>
          <a:prstGeom prst="rect">
            <a:avLst/>
          </a:prstGeom>
        </p:spPr>
      </p:pic>
      <p:sp>
        <p:nvSpPr>
          <p:cNvPr id="57" name="圆角矩形 56"/>
          <p:cNvSpPr/>
          <p:nvPr/>
        </p:nvSpPr>
        <p:spPr>
          <a:xfrm>
            <a:off x="673509" y="591324"/>
            <a:ext cx="10844982" cy="5675352"/>
          </a:xfrm>
          <a:prstGeom prst="roundRect">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p:cNvSpPr txBox="1"/>
          <p:nvPr/>
        </p:nvSpPr>
        <p:spPr>
          <a:xfrm>
            <a:off x="2583308" y="2121346"/>
            <a:ext cx="6783175" cy="829945"/>
          </a:xfrm>
          <a:prstGeom prst="rect">
            <a:avLst/>
          </a:prstGeom>
          <a:noFill/>
        </p:spPr>
        <p:txBody>
          <a:bodyPr wrap="square" rtlCol="0">
            <a:spAutoFit/>
          </a:bodyPr>
          <a:lstStyle/>
          <a:p>
            <a:pPr algn="dist"/>
            <a:r>
              <a:rPr lang="zh-CN" altLang="en-US" sz="4800" dirty="0">
                <a:latin typeface="微软雅黑" panose="020B0503020204020204" pitchFamily="34" charset="-122"/>
                <a:ea typeface="微软雅黑" panose="020B0503020204020204" pitchFamily="34" charset="-122"/>
                <a:cs typeface="微软雅黑" panose="020B0503020204020204" pitchFamily="34" charset="-122"/>
              </a:rPr>
              <a:t>八级大狂风答辩</a:t>
            </a:r>
            <a:r>
              <a:rPr lang="en-US" altLang="zh-CN" sz="4800" dirty="0" err="1">
                <a:latin typeface="微软雅黑" panose="020B0503020204020204" pitchFamily="34" charset="-122"/>
                <a:ea typeface="微软雅黑" panose="020B0503020204020204" pitchFamily="34" charset="-122"/>
                <a:cs typeface="微软雅黑" panose="020B0503020204020204" pitchFamily="34" charset="-122"/>
              </a:rPr>
              <a:t>ppt</a:t>
            </a:r>
            <a:endParaRPr lang="zh-CN" altLang="en-US" sz="4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9" name="文本框 58"/>
          <p:cNvSpPr txBox="1"/>
          <p:nvPr/>
        </p:nvSpPr>
        <p:spPr>
          <a:xfrm>
            <a:off x="2626851" y="3866329"/>
            <a:ext cx="4920578" cy="646331"/>
          </a:xfrm>
          <a:prstGeom prst="rect">
            <a:avLst/>
          </a:prstGeom>
          <a:noFill/>
        </p:spPr>
        <p:txBody>
          <a:bodyPr wrap="square" rtlCol="0">
            <a:spAutoFit/>
          </a:bodyPr>
          <a:lstStyle/>
          <a:p>
            <a:r>
              <a:rPr lang="zh-CN" altLang="en-US" dirty="0">
                <a:solidFill>
                  <a:schemeClr val="tx1">
                    <a:lumMod val="50000"/>
                    <a:lumOff val="50000"/>
                  </a:schemeClr>
                </a:solidFill>
                <a:latin typeface="FuturaBookC" pitchFamily="2" charset="-52"/>
                <a:ea typeface="锐字逼格青春粗黑体简2.0" panose="02010604000000000000" pitchFamily="2" charset="-122"/>
              </a:rPr>
              <a:t>成员：刘峰，江启良，王艺群，黄霄瑞，陈振东，彭宇泽，黄文松，陈晓杰，王梓维，谢楠</a:t>
            </a:r>
            <a:endParaRPr lang="zh-CN" altLang="en-US" dirty="0">
              <a:solidFill>
                <a:schemeClr val="tx1">
                  <a:lumMod val="50000"/>
                  <a:lumOff val="50000"/>
                </a:schemeClr>
              </a:solidFill>
              <a:latin typeface="FuturaBookC" pitchFamily="2" charset="-52"/>
              <a:ea typeface="锐字逼格青春粗黑体简2.0" panose="02010604000000000000" pitchFamily="2" charset="-122"/>
            </a:endParaRPr>
          </a:p>
        </p:txBody>
      </p:sp>
      <p:cxnSp>
        <p:nvCxnSpPr>
          <p:cNvPr id="60" name="直接连接符 59"/>
          <p:cNvCxnSpPr/>
          <p:nvPr/>
        </p:nvCxnSpPr>
        <p:spPr>
          <a:xfrm>
            <a:off x="2713935" y="3614279"/>
            <a:ext cx="76949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rot="5400000">
            <a:off x="10149243" y="3143414"/>
            <a:ext cx="2356424" cy="382071"/>
          </a:xfrm>
          <a:prstGeom prst="rect">
            <a:avLst/>
          </a:prstGeom>
          <a:solidFill>
            <a:schemeClr val="tx1"/>
          </a:solidFill>
        </p:spPr>
        <p:txBody>
          <a:bodyPr wrap="square" rtlCol="0">
            <a:spAutoFit/>
          </a:bodyPr>
          <a:lstStyle/>
          <a:p>
            <a:pPr algn="dist"/>
            <a:r>
              <a:rPr lang="en-US" altLang="zh-CN" b="1" dirty="0">
                <a:solidFill>
                  <a:schemeClr val="bg1"/>
                </a:solidFill>
                <a:latin typeface="FuturaBookC" pitchFamily="2" charset="-52"/>
                <a:ea typeface="FZZhengHeiS-DB-GB" panose="02000000000000000000" pitchFamily="2" charset="0"/>
              </a:rPr>
              <a:t>DAYIN TEMPLATE</a:t>
            </a:r>
            <a:endParaRPr lang="zh-CN" altLang="en-US" b="1" dirty="0">
              <a:solidFill>
                <a:schemeClr val="bg1"/>
              </a:solidFill>
              <a:latin typeface="FuturaBookC" pitchFamily="2" charset="-52"/>
              <a:ea typeface="FZZhengHeiS-DB-GB" panose="02000000000000000000" pitchFamily="2" charset="0"/>
            </a:endParaRPr>
          </a:p>
        </p:txBody>
      </p:sp>
      <p:sp>
        <p:nvSpPr>
          <p:cNvPr id="65" name="椭圆 1"/>
          <p:cNvSpPr/>
          <p:nvPr/>
        </p:nvSpPr>
        <p:spPr>
          <a:xfrm>
            <a:off x="401902" y="1010371"/>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1"/>
          <p:cNvSpPr/>
          <p:nvPr/>
        </p:nvSpPr>
        <p:spPr>
          <a:xfrm>
            <a:off x="401902" y="1583304"/>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1"/>
          <p:cNvSpPr/>
          <p:nvPr/>
        </p:nvSpPr>
        <p:spPr>
          <a:xfrm>
            <a:off x="401902" y="2156237"/>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1"/>
          <p:cNvSpPr/>
          <p:nvPr/>
        </p:nvSpPr>
        <p:spPr>
          <a:xfrm>
            <a:off x="401902" y="2729170"/>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1"/>
          <p:cNvSpPr/>
          <p:nvPr/>
        </p:nvSpPr>
        <p:spPr>
          <a:xfrm>
            <a:off x="401902" y="3302103"/>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1"/>
          <p:cNvSpPr/>
          <p:nvPr/>
        </p:nvSpPr>
        <p:spPr>
          <a:xfrm>
            <a:off x="401902" y="3875036"/>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1"/>
          <p:cNvSpPr/>
          <p:nvPr/>
        </p:nvSpPr>
        <p:spPr>
          <a:xfrm>
            <a:off x="401902" y="4447969"/>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1"/>
          <p:cNvSpPr/>
          <p:nvPr/>
        </p:nvSpPr>
        <p:spPr>
          <a:xfrm>
            <a:off x="401902" y="5020902"/>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1"/>
          <p:cNvSpPr/>
          <p:nvPr/>
        </p:nvSpPr>
        <p:spPr>
          <a:xfrm>
            <a:off x="401902" y="5593838"/>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953135"/>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结构设计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The structure design</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855288" y="2309222"/>
            <a:ext cx="2225040" cy="82994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STEP3</a:t>
            </a:r>
            <a:endParaRPr lang="en-US" altLang="zh-CN" sz="1600" dirty="0">
              <a:solidFill>
                <a:schemeClr val="tx1"/>
              </a:solidFill>
              <a:effectLst/>
              <a:latin typeface="微软雅黑" panose="020B0503020204020204" pitchFamily="34" charset="-122"/>
              <a:ea typeface="微软雅黑" panose="020B0503020204020204" pitchFamily="34" charset="-122"/>
            </a:endParaRPr>
          </a:p>
          <a:p>
            <a:pPr algn="ctr"/>
            <a:endParaRPr lang="zh-CN" altLang="en-US" sz="1600" dirty="0">
              <a:solidFill>
                <a:schemeClr val="tx1"/>
              </a:solidFill>
              <a:latin typeface="微软雅黑" panose="020B0503020204020204" pitchFamily="34" charset="-122"/>
              <a:ea typeface="微软雅黑" panose="020B0503020204020204" pitchFamily="34" charset="-122"/>
            </a:endParaRPr>
          </a:p>
          <a:p>
            <a:pPr algn="ct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646953" y="1557238"/>
            <a:ext cx="586846" cy="586846"/>
          </a:xfrm>
          <a:prstGeom prst="rect">
            <a:avLst/>
          </a:prstGeom>
        </p:spPr>
      </p:pic>
      <p:sp>
        <p:nvSpPr>
          <p:cNvPr id="21" name="TextBox 20"/>
          <p:cNvSpPr txBox="1"/>
          <p:nvPr/>
        </p:nvSpPr>
        <p:spPr>
          <a:xfrm>
            <a:off x="1152144" y="2642616"/>
            <a:ext cx="2057400" cy="1200329"/>
          </a:xfrm>
          <a:prstGeom prst="rect">
            <a:avLst/>
          </a:prstGeom>
          <a:noFill/>
        </p:spPr>
        <p:txBody>
          <a:bodyPr wrap="square" rtlCol="0">
            <a:spAutoFit/>
          </a:bodyPr>
          <a:lstStyle/>
          <a:p>
            <a:r>
              <a:rPr lang="zh-CN" altLang="en-US" dirty="0"/>
              <a:t>物理结构设计</a:t>
            </a:r>
            <a:endParaRPr lang="zh-CN" altLang="en-US" dirty="0"/>
          </a:p>
          <a:p>
            <a:endParaRPr lang="zh-CN" altLang="en-US" dirty="0"/>
          </a:p>
          <a:p>
            <a:endParaRPr lang="zh-CN" altLang="en-US" dirty="0"/>
          </a:p>
          <a:p>
            <a:endParaRPr lang="zh-CN" altLang="en-US" dirty="0"/>
          </a:p>
        </p:txBody>
      </p:sp>
      <p:graphicFrame>
        <p:nvGraphicFramePr>
          <p:cNvPr id="12" name="表格 11"/>
          <p:cNvGraphicFramePr>
            <a:graphicFrameLocks noGrp="1"/>
          </p:cNvGraphicFramePr>
          <p:nvPr/>
        </p:nvGraphicFramePr>
        <p:xfrm>
          <a:off x="1177413" y="3008375"/>
          <a:ext cx="9703946" cy="3593592"/>
        </p:xfrm>
        <a:graphic>
          <a:graphicData uri="http://schemas.openxmlformats.org/drawingml/2006/table">
            <a:tbl>
              <a:tblPr/>
              <a:tblGrid>
                <a:gridCol w="4851973"/>
                <a:gridCol w="4851973"/>
              </a:tblGrid>
              <a:tr h="598932">
                <a:tc>
                  <a:txBody>
                    <a:bodyPr/>
                    <a:lstStyle/>
                    <a:p>
                      <a:pPr algn="ctr">
                        <a:spcAft>
                          <a:spcPts val="0"/>
                        </a:spcAft>
                      </a:pPr>
                      <a:r>
                        <a:rPr lang="zh-CN" sz="1200" b="1" kern="100" dirty="0">
                          <a:latin typeface="Calibri" panose="020F0502020204030204"/>
                          <a:ea typeface="宋体" panose="02010600030101010101" pitchFamily="2" charset="-122"/>
                          <a:cs typeface="宋体" panose="02010600030101010101" pitchFamily="2" charset="-122"/>
                        </a:rPr>
                        <a:t>字段</a:t>
                      </a:r>
                      <a:endParaRPr lang="zh-CN" sz="1050" b="1" kern="100" dirty="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CN" sz="1200" b="1" kern="100" dirty="0">
                          <a:latin typeface="Calibri" panose="020F0502020204030204"/>
                          <a:ea typeface="宋体" panose="02010600030101010101" pitchFamily="2" charset="-122"/>
                          <a:cs typeface="宋体" panose="02010600030101010101" pitchFamily="2" charset="-122"/>
                        </a:rPr>
                        <a:t>类型</a:t>
                      </a:r>
                      <a:endParaRPr lang="zh-CN" sz="1050" b="1" kern="100" dirty="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8932">
                <a:tc>
                  <a:txBody>
                    <a:bodyPr/>
                    <a:lstStyle/>
                    <a:p>
                      <a:pPr algn="l">
                        <a:spcAft>
                          <a:spcPts val="0"/>
                        </a:spcAft>
                      </a:pPr>
                      <a:r>
                        <a:rPr lang="zh-CN" sz="1200" kern="100">
                          <a:latin typeface="Calibri" panose="020F0502020204030204"/>
                          <a:ea typeface="宋体" panose="02010600030101010101" pitchFamily="2" charset="-122"/>
                          <a:cs typeface="宋体" panose="02010600030101010101" pitchFamily="2" charset="-122"/>
                        </a:rPr>
                        <a:t>日期</a:t>
                      </a:r>
                      <a:endParaRPr lang="zh-CN" sz="1050" kern="10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latin typeface="宋体" panose="02010600030101010101" pitchFamily="2" charset="-122"/>
                          <a:ea typeface="宋体" panose="02010600030101010101" pitchFamily="2" charset="-122"/>
                          <a:cs typeface="宋体" panose="02010600030101010101" pitchFamily="2" charset="-122"/>
                        </a:rPr>
                        <a:t>Date</a:t>
                      </a:r>
                      <a:endParaRPr lang="zh-CN" sz="1050" kern="10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8932">
                <a:tc>
                  <a:txBody>
                    <a:bodyPr/>
                    <a:lstStyle/>
                    <a:p>
                      <a:pPr algn="l">
                        <a:spcAft>
                          <a:spcPts val="0"/>
                        </a:spcAft>
                      </a:pPr>
                      <a:r>
                        <a:rPr lang="zh-CN" sz="1200" kern="100">
                          <a:latin typeface="Calibri" panose="020F0502020204030204"/>
                          <a:ea typeface="宋体" panose="02010600030101010101" pitchFamily="2" charset="-122"/>
                          <a:cs typeface="宋体" panose="02010600030101010101" pitchFamily="2" charset="-122"/>
                        </a:rPr>
                        <a:t>信息</a:t>
                      </a:r>
                      <a:endParaRPr lang="zh-CN" sz="1050" kern="10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latin typeface="宋体" panose="02010600030101010101" pitchFamily="2" charset="-122"/>
                          <a:ea typeface="宋体" panose="02010600030101010101" pitchFamily="2" charset="-122"/>
                          <a:cs typeface="宋体" panose="02010600030101010101" pitchFamily="2" charset="-122"/>
                        </a:rPr>
                        <a:t>Char(n)</a:t>
                      </a:r>
                      <a:endParaRPr lang="zh-CN" sz="1050" kern="10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8932">
                <a:tc>
                  <a:txBody>
                    <a:bodyPr/>
                    <a:lstStyle/>
                    <a:p>
                      <a:pPr algn="l">
                        <a:spcAft>
                          <a:spcPts val="0"/>
                        </a:spcAft>
                      </a:pPr>
                      <a:r>
                        <a:rPr lang="zh-CN" sz="1200" kern="100">
                          <a:latin typeface="Calibri" panose="020F0502020204030204"/>
                          <a:ea typeface="宋体" panose="02010600030101010101" pitchFamily="2" charset="-122"/>
                          <a:cs typeface="宋体" panose="02010600030101010101" pitchFamily="2" charset="-122"/>
                        </a:rPr>
                        <a:t>余额</a:t>
                      </a:r>
                      <a:endParaRPr lang="zh-CN" sz="1050" kern="10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a:latin typeface="Calibri" panose="020F0502020204030204"/>
                          <a:ea typeface="宋体" panose="02010600030101010101" pitchFamily="2" charset="-122"/>
                          <a:cs typeface="宋体" panose="02010600030101010101" pitchFamily="2" charset="-122"/>
                        </a:rPr>
                        <a:t>货币</a:t>
                      </a:r>
                      <a:endParaRPr lang="zh-CN" sz="1050" kern="10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8932">
                <a:tc>
                  <a:txBody>
                    <a:bodyPr/>
                    <a:lstStyle/>
                    <a:p>
                      <a:pPr algn="l">
                        <a:spcAft>
                          <a:spcPts val="0"/>
                        </a:spcAft>
                      </a:pPr>
                      <a:r>
                        <a:rPr lang="en-US" sz="1200" kern="100">
                          <a:latin typeface="宋体" panose="02010600030101010101" pitchFamily="2" charset="-122"/>
                          <a:ea typeface="宋体" panose="02010600030101010101" pitchFamily="2" charset="-122"/>
                          <a:cs typeface="宋体" panose="02010600030101010101" pitchFamily="2" charset="-122"/>
                        </a:rPr>
                        <a:t>ID</a:t>
                      </a:r>
                      <a:endParaRPr lang="zh-CN" sz="1050" kern="10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latin typeface="宋体" panose="02010600030101010101" pitchFamily="2" charset="-122"/>
                          <a:ea typeface="宋体" panose="02010600030101010101" pitchFamily="2" charset="-122"/>
                          <a:cs typeface="宋体" panose="02010600030101010101" pitchFamily="2" charset="-122"/>
                        </a:rPr>
                        <a:t>Int</a:t>
                      </a:r>
                      <a:endParaRPr lang="zh-CN" sz="1050" kern="10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8932">
                <a:tc>
                  <a:txBody>
                    <a:bodyPr/>
                    <a:lstStyle/>
                    <a:p>
                      <a:pPr algn="l">
                        <a:spcAft>
                          <a:spcPts val="0"/>
                        </a:spcAft>
                      </a:pPr>
                      <a:r>
                        <a:rPr lang="zh-CN" sz="1200" kern="100">
                          <a:latin typeface="Calibri" panose="020F0502020204030204"/>
                          <a:ea typeface="宋体" panose="02010600030101010101" pitchFamily="2" charset="-122"/>
                          <a:cs typeface="宋体" panose="02010600030101010101" pitchFamily="2" charset="-122"/>
                        </a:rPr>
                        <a:t>道具</a:t>
                      </a:r>
                      <a:endParaRPr lang="zh-CN" sz="1050" kern="10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dirty="0">
                          <a:latin typeface="宋体" panose="02010600030101010101" pitchFamily="2" charset="-122"/>
                          <a:ea typeface="宋体" panose="02010600030101010101" pitchFamily="2" charset="-122"/>
                          <a:cs typeface="宋体" panose="02010600030101010101" pitchFamily="2" charset="-122"/>
                        </a:rPr>
                        <a:t>Char(n)</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953135"/>
          </a:xfrm>
          <a:prstGeom prst="rect">
            <a:avLst/>
          </a:prstGeom>
          <a:noFill/>
        </p:spPr>
        <p:txBody>
          <a:bodyPr wrap="square" rtlCol="0">
            <a:spAutoFit/>
          </a:bodyPr>
          <a:lstStyle/>
          <a:p>
            <a:r>
              <a:rPr lang="en-US" altLang="zh-CN" sz="2800" dirty="0" smtClean="0">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2800" dirty="0" smtClean="0">
                <a:latin typeface="微软雅黑" panose="020B0503020204020204" pitchFamily="34" charset="-122"/>
                <a:ea typeface="微软雅黑" panose="020B0503020204020204" pitchFamily="34" charset="-122"/>
                <a:cs typeface="微软雅黑" panose="020B0503020204020204" pitchFamily="34" charset="-122"/>
              </a:rPr>
              <a:t>运用设计</a:t>
            </a:r>
            <a:endParaRPr lang="zh-CN" altLang="en-US" sz="2800" dirty="0" smtClean="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886234" y="840662"/>
            <a:ext cx="2251507" cy="306705"/>
          </a:xfrm>
          <a:prstGeom prst="rect">
            <a:avLst/>
          </a:prstGeom>
          <a:noFill/>
        </p:spPr>
        <p:txBody>
          <a:bodyPr wrap="square" rtlCol="0">
            <a:spAutoFit/>
          </a:bodyPr>
          <a:lstStyle/>
          <a:p>
            <a:pPr algn="dist">
              <a:lnSpc>
                <a:spcPct val="100000"/>
              </a:lnSpc>
            </a:pPr>
            <a:r>
              <a:rPr lang="en-US" altLang="zh-CN" sz="1400" dirty="0" smtClean="0">
                <a:latin typeface="+mj-lt"/>
                <a:ea typeface="+mj-lt"/>
              </a:rPr>
              <a:t>Application design</a:t>
            </a:r>
            <a:endParaRPr lang="en-US" altLang="zh-CN" sz="1400" dirty="0" smtClean="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855288" y="2309222"/>
            <a:ext cx="2225040" cy="82994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smtClean="0">
                <a:solidFill>
                  <a:schemeClr val="tx1"/>
                </a:solidFill>
                <a:effectLst/>
                <a:latin typeface="微软雅黑" panose="020B0503020204020204" pitchFamily="34" charset="-122"/>
                <a:ea typeface="微软雅黑" panose="020B0503020204020204" pitchFamily="34" charset="-122"/>
              </a:rPr>
              <a:t>STEP1</a:t>
            </a:r>
            <a:endParaRPr lang="en-US" altLang="zh-CN" sz="1600" dirty="0" smtClean="0">
              <a:solidFill>
                <a:schemeClr val="tx1"/>
              </a:solidFill>
              <a:effectLst/>
              <a:latin typeface="微软雅黑" panose="020B0503020204020204" pitchFamily="34" charset="-122"/>
              <a:ea typeface="微软雅黑" panose="020B0503020204020204" pitchFamily="34" charset="-122"/>
            </a:endParaRPr>
          </a:p>
          <a:p>
            <a:pPr algn="ctr"/>
            <a:endParaRPr lang="zh-CN" altLang="en-US" sz="1600" dirty="0" smtClean="0">
              <a:solidFill>
                <a:schemeClr val="tx1"/>
              </a:solidFill>
              <a:latin typeface="微软雅黑" panose="020B0503020204020204" pitchFamily="34" charset="-122"/>
              <a:ea typeface="微软雅黑" panose="020B0503020204020204" pitchFamily="34" charset="-122"/>
            </a:endParaRPr>
          </a:p>
          <a:p>
            <a:pPr algn="ct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646953" y="1557238"/>
            <a:ext cx="586846" cy="586846"/>
          </a:xfrm>
          <a:prstGeom prst="rect">
            <a:avLst/>
          </a:prstGeom>
        </p:spPr>
      </p:pic>
      <p:sp>
        <p:nvSpPr>
          <p:cNvPr id="21" name="TextBox 20"/>
          <p:cNvSpPr txBox="1"/>
          <p:nvPr/>
        </p:nvSpPr>
        <p:spPr>
          <a:xfrm>
            <a:off x="1152144" y="2642616"/>
            <a:ext cx="2057400" cy="1198880"/>
          </a:xfrm>
          <a:prstGeom prst="rect">
            <a:avLst/>
          </a:prstGeom>
          <a:noFill/>
        </p:spPr>
        <p:txBody>
          <a:bodyPr wrap="square" rtlCol="0">
            <a:spAutoFit/>
          </a:bodyPr>
          <a:lstStyle/>
          <a:p>
            <a:r>
              <a:rPr lang="zh-CN" altLang="en-US" dirty="0" smtClean="0"/>
              <a:t>数据字典设计</a:t>
            </a:r>
            <a:endParaRPr lang="zh-CN" altLang="en-US" dirty="0" smtClean="0"/>
          </a:p>
          <a:p>
            <a:endParaRPr lang="zh-CN" altLang="en-US" dirty="0" smtClean="0"/>
          </a:p>
          <a:p>
            <a:endParaRPr lang="zh-CN" altLang="en-US" dirty="0" smtClean="0"/>
          </a:p>
          <a:p>
            <a:endParaRPr lang="zh-CN" altLang="en-US" dirty="0"/>
          </a:p>
        </p:txBody>
      </p:sp>
      <p:graphicFrame>
        <p:nvGraphicFramePr>
          <p:cNvPr id="2" name="表格 1"/>
          <p:cNvGraphicFramePr/>
          <p:nvPr>
            <p:custDataLst>
              <p:tags r:id="rId2"/>
            </p:custDataLst>
          </p:nvPr>
        </p:nvGraphicFramePr>
        <p:xfrm>
          <a:off x="6201093" y="762000"/>
          <a:ext cx="4812030" cy="1915795"/>
        </p:xfrm>
        <a:graphic>
          <a:graphicData uri="http://schemas.openxmlformats.org/drawingml/2006/table">
            <a:tbl>
              <a:tblPr firstRow="1" bandRow="1">
                <a:tableStyleId>{5940675A-B579-460E-94D1-54222C63F5DA}</a:tableStyleId>
              </a:tblPr>
              <a:tblGrid>
                <a:gridCol w="1604010"/>
                <a:gridCol w="1604010"/>
                <a:gridCol w="1604010"/>
              </a:tblGrid>
              <a:tr h="27368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表名</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列名</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类型</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7368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用户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用户id</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7368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用户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昵称</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7368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用户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积分，游戏币</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int</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7368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用户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管理员id</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7368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用户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关卡</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7368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用户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注册日期</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datetime</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3" name="表格 2"/>
          <p:cNvGraphicFramePr/>
          <p:nvPr>
            <p:custDataLst>
              <p:tags r:id="rId3"/>
            </p:custDataLst>
          </p:nvPr>
        </p:nvGraphicFramePr>
        <p:xfrm>
          <a:off x="409258" y="3924935"/>
          <a:ext cx="4812030" cy="1117600"/>
        </p:xfrm>
        <a:graphic>
          <a:graphicData uri="http://schemas.openxmlformats.org/drawingml/2006/table">
            <a:tbl>
              <a:tblPr firstRow="1" bandRow="1">
                <a:tableStyleId>{5940675A-B579-460E-94D1-54222C63F5DA}</a:tableStyleId>
              </a:tblPr>
              <a:tblGrid>
                <a:gridCol w="1604010"/>
                <a:gridCol w="1604010"/>
                <a:gridCol w="1604010"/>
              </a:tblGrid>
              <a:tr h="279400">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表名</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列名</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类型</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79400">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管理员</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管理员id</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79400">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管理员</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用户id</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79400">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管理员</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管理员密码</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7" name="表格 6"/>
          <p:cNvGraphicFramePr/>
          <p:nvPr>
            <p:custDataLst>
              <p:tags r:id="rId4"/>
            </p:custDataLst>
          </p:nvPr>
        </p:nvGraphicFramePr>
        <p:xfrm>
          <a:off x="6201093" y="3121660"/>
          <a:ext cx="4812030" cy="1092200"/>
        </p:xfrm>
        <a:graphic>
          <a:graphicData uri="http://schemas.openxmlformats.org/drawingml/2006/table">
            <a:tbl>
              <a:tblPr firstRow="1" bandRow="1">
                <a:tableStyleId>{5940675A-B579-460E-94D1-54222C63F5DA}</a:tableStyleId>
              </a:tblPr>
              <a:tblGrid>
                <a:gridCol w="1604010"/>
                <a:gridCol w="1604010"/>
                <a:gridCol w="1604010"/>
              </a:tblGrid>
              <a:tr h="218440">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表名</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列名</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类型</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18440">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关卡</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关卡</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18440">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关卡</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关卡模式</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18440">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关卡</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用户id</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18440">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关卡</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关卡用时</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datetime</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8" name="表格 7"/>
          <p:cNvGraphicFramePr/>
          <p:nvPr>
            <p:custDataLst>
              <p:tags r:id="rId5"/>
            </p:custDataLst>
          </p:nvPr>
        </p:nvGraphicFramePr>
        <p:xfrm>
          <a:off x="6201093" y="4632960"/>
          <a:ext cx="4812030" cy="1285875"/>
        </p:xfrm>
        <a:graphic>
          <a:graphicData uri="http://schemas.openxmlformats.org/drawingml/2006/table">
            <a:tbl>
              <a:tblPr firstRow="1" bandRow="1">
                <a:tableStyleId>{5940675A-B579-460E-94D1-54222C63F5DA}</a:tableStyleId>
              </a:tblPr>
              <a:tblGrid>
                <a:gridCol w="1604010"/>
                <a:gridCol w="1604010"/>
                <a:gridCol w="1604010"/>
              </a:tblGrid>
              <a:tr h="25717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表名</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列名</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类型</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5717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游戏道具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道具id</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5717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游戏道具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道具价格</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int</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5717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游戏道具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道具效果</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char</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57175">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游戏道具</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道具使用期限</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latin typeface="宋体" panose="02010600030101010101" pitchFamily="2" charset="-122"/>
                          <a:ea typeface="宋体" panose="02010600030101010101" pitchFamily="2" charset="-122"/>
                          <a:cs typeface="宋体" panose="02010600030101010101" pitchFamily="2" charset="-122"/>
                        </a:rPr>
                        <a:t>int</a:t>
                      </a:r>
                      <a:endParaRPr lang="en-US" altLang="en-US" sz="11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9" name="文本框 8"/>
          <p:cNvSpPr txBox="1"/>
          <p:nvPr/>
        </p:nvSpPr>
        <p:spPr>
          <a:xfrm>
            <a:off x="415290" y="3514725"/>
            <a:ext cx="1623060" cy="368300"/>
          </a:xfrm>
          <a:prstGeom prst="rect">
            <a:avLst/>
          </a:prstGeom>
          <a:noFill/>
        </p:spPr>
        <p:txBody>
          <a:bodyPr wrap="square" rtlCol="0">
            <a:spAutoFit/>
          </a:bodyPr>
          <a:p>
            <a:r>
              <a:rPr lang="zh-CN" altLang="en-US"/>
              <a:t>管理员表</a:t>
            </a:r>
            <a:endParaRPr lang="zh-CN" altLang="en-US"/>
          </a:p>
        </p:txBody>
      </p:sp>
      <p:sp>
        <p:nvSpPr>
          <p:cNvPr id="10" name="文本框 9"/>
          <p:cNvSpPr txBox="1"/>
          <p:nvPr/>
        </p:nvSpPr>
        <p:spPr>
          <a:xfrm>
            <a:off x="6075045" y="380365"/>
            <a:ext cx="1805305" cy="368300"/>
          </a:xfrm>
          <a:prstGeom prst="rect">
            <a:avLst/>
          </a:prstGeom>
          <a:noFill/>
        </p:spPr>
        <p:txBody>
          <a:bodyPr wrap="square" rtlCol="0">
            <a:spAutoFit/>
          </a:bodyPr>
          <a:p>
            <a:r>
              <a:rPr lang="zh-CN" altLang="en-US"/>
              <a:t>用户表</a:t>
            </a:r>
            <a:endParaRPr lang="zh-CN" altLang="en-US"/>
          </a:p>
        </p:txBody>
      </p:sp>
      <p:sp>
        <p:nvSpPr>
          <p:cNvPr id="11" name="文本框 10"/>
          <p:cNvSpPr txBox="1"/>
          <p:nvPr/>
        </p:nvSpPr>
        <p:spPr>
          <a:xfrm>
            <a:off x="6085205" y="2771140"/>
            <a:ext cx="1409700" cy="368300"/>
          </a:xfrm>
          <a:prstGeom prst="rect">
            <a:avLst/>
          </a:prstGeom>
          <a:noFill/>
        </p:spPr>
        <p:txBody>
          <a:bodyPr wrap="square" rtlCol="0">
            <a:spAutoFit/>
          </a:bodyPr>
          <a:p>
            <a:r>
              <a:rPr lang="zh-CN" altLang="en-US"/>
              <a:t>关卡表</a:t>
            </a:r>
            <a:endParaRPr lang="zh-CN" altLang="en-US"/>
          </a:p>
        </p:txBody>
      </p:sp>
      <p:sp>
        <p:nvSpPr>
          <p:cNvPr id="13" name="文本框 12"/>
          <p:cNvSpPr txBox="1"/>
          <p:nvPr/>
        </p:nvSpPr>
        <p:spPr>
          <a:xfrm>
            <a:off x="6085205" y="4299585"/>
            <a:ext cx="1642745" cy="368300"/>
          </a:xfrm>
          <a:prstGeom prst="rect">
            <a:avLst/>
          </a:prstGeom>
          <a:noFill/>
        </p:spPr>
        <p:txBody>
          <a:bodyPr wrap="square" rtlCol="0">
            <a:spAutoFit/>
          </a:bodyPr>
          <a:p>
            <a:r>
              <a:rPr lang="zh-CN" altLang="en-US"/>
              <a:t>游戏道具表</a:t>
            </a:r>
            <a:endParaRPr lang="zh-CN" altLang="en-US"/>
          </a:p>
        </p:txBody>
      </p:sp>
    </p:spTree>
  </p:cSld>
  <p:clrMapOvr>
    <a:masterClrMapping/>
  </p:clrMapOvr>
  <p:transition spd="slow">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953135"/>
          </a:xfrm>
          <a:prstGeom prst="rect">
            <a:avLst/>
          </a:prstGeom>
          <a:noFill/>
        </p:spPr>
        <p:txBody>
          <a:bodyPr wrap="square" rtlCol="0">
            <a:spAutoFit/>
          </a:bodyPr>
          <a:lstStyle/>
          <a:p>
            <a:r>
              <a:rPr lang="en-US" altLang="zh-CN" sz="2800" dirty="0" smtClean="0">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2800" dirty="0" smtClean="0">
                <a:latin typeface="微软雅黑" panose="020B0503020204020204" pitchFamily="34" charset="-122"/>
                <a:ea typeface="微软雅黑" panose="020B0503020204020204" pitchFamily="34" charset="-122"/>
                <a:cs typeface="微软雅黑" panose="020B0503020204020204" pitchFamily="34" charset="-122"/>
                <a:sym typeface="+mn-ea"/>
              </a:rPr>
              <a:t>运用设计</a:t>
            </a:r>
            <a:endParaRPr lang="zh-CN" altLang="en-US" sz="2800" dirty="0" smtClean="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lnSpc>
                <a:spcPct val="100000"/>
              </a:lnSpc>
            </a:pPr>
            <a:r>
              <a:rPr lang="en-US" altLang="zh-CN" sz="1400" dirty="0" smtClean="0">
                <a:latin typeface="+mj-lt"/>
                <a:ea typeface="+mj-lt"/>
                <a:sym typeface="+mn-ea"/>
              </a:rPr>
              <a:t>Application design</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4486853" y="2288902"/>
            <a:ext cx="2225040" cy="82994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smtClean="0">
                <a:solidFill>
                  <a:schemeClr val="tx1"/>
                </a:solidFill>
                <a:effectLst/>
                <a:latin typeface="微软雅黑" panose="020B0503020204020204" pitchFamily="34" charset="-122"/>
                <a:ea typeface="微软雅黑" panose="020B0503020204020204" pitchFamily="34" charset="-122"/>
              </a:rPr>
              <a:t>STEP2</a:t>
            </a:r>
            <a:endParaRPr lang="en-US" altLang="zh-CN" sz="1600" dirty="0" smtClean="0">
              <a:solidFill>
                <a:schemeClr val="tx1"/>
              </a:solidFill>
              <a:effectLst/>
              <a:latin typeface="微软雅黑" panose="020B0503020204020204" pitchFamily="34" charset="-122"/>
              <a:ea typeface="微软雅黑" panose="020B0503020204020204" pitchFamily="34" charset="-122"/>
            </a:endParaRPr>
          </a:p>
          <a:p>
            <a:pPr algn="ctr"/>
            <a:endParaRPr lang="zh-CN" altLang="en-US" sz="1600" dirty="0" smtClean="0">
              <a:solidFill>
                <a:schemeClr val="tx1"/>
              </a:solidFill>
              <a:latin typeface="微软雅黑" panose="020B0503020204020204" pitchFamily="34" charset="-122"/>
              <a:ea typeface="微软雅黑" panose="020B0503020204020204" pitchFamily="34" charset="-122"/>
            </a:endParaRPr>
          </a:p>
          <a:p>
            <a:pPr algn="ct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278518" y="1536918"/>
            <a:ext cx="586846" cy="586846"/>
          </a:xfrm>
          <a:prstGeom prst="rect">
            <a:avLst/>
          </a:prstGeom>
        </p:spPr>
      </p:pic>
      <p:sp>
        <p:nvSpPr>
          <p:cNvPr id="21" name="TextBox 20"/>
          <p:cNvSpPr txBox="1"/>
          <p:nvPr/>
        </p:nvSpPr>
        <p:spPr>
          <a:xfrm>
            <a:off x="4801997" y="2613152"/>
            <a:ext cx="2057400" cy="922020"/>
          </a:xfrm>
          <a:prstGeom prst="rect">
            <a:avLst/>
          </a:prstGeom>
          <a:noFill/>
        </p:spPr>
        <p:txBody>
          <a:bodyPr wrap="square" rtlCol="0">
            <a:spAutoFit/>
          </a:bodyPr>
          <a:lstStyle/>
          <a:p>
            <a:r>
              <a:rPr lang="zh-CN" altLang="en-US" dirty="0" smtClean="0"/>
              <a:t>安全保密设计</a:t>
            </a:r>
            <a:endParaRPr lang="zh-CN" altLang="en-US" dirty="0" smtClean="0"/>
          </a:p>
          <a:p>
            <a:endParaRPr lang="zh-CN" altLang="en-US" dirty="0" smtClean="0"/>
          </a:p>
          <a:p>
            <a:endParaRPr lang="zh-CN" altLang="en-US" dirty="0"/>
          </a:p>
        </p:txBody>
      </p:sp>
      <p:sp>
        <p:nvSpPr>
          <p:cNvPr id="11" name="TextBox 10"/>
          <p:cNvSpPr txBox="1"/>
          <p:nvPr/>
        </p:nvSpPr>
        <p:spPr>
          <a:xfrm>
            <a:off x="2207260" y="3535299"/>
            <a:ext cx="6967728" cy="2306955"/>
          </a:xfrm>
          <a:prstGeom prst="rect">
            <a:avLst/>
          </a:prstGeom>
          <a:noFill/>
        </p:spPr>
        <p:txBody>
          <a:bodyPr wrap="square" rtlCol="0">
            <a:spAutoFit/>
          </a:bodyPr>
          <a:lstStyle/>
          <a:p>
            <a:pPr fontAlgn="auto"/>
            <a:r>
              <a:rPr lang="en-US" altLang="zh-CN">
                <a:ea typeface="宋体" panose="02010600030101010101" pitchFamily="2" charset="-122"/>
                <a:sym typeface="+mn-ea"/>
              </a:rPr>
              <a:t>       </a:t>
            </a:r>
            <a:r>
              <a:rPr lang="zh-CN" altLang="en-US">
                <a:ea typeface="宋体" panose="02010600030101010101" pitchFamily="2" charset="-122"/>
                <a:sym typeface="+mn-ea"/>
              </a:rPr>
              <a:t>在</a:t>
            </a:r>
            <a:r>
              <a:rPr lang="en-US" altLang="zh-CN">
                <a:ea typeface="宋体" panose="02010600030101010101" pitchFamily="2" charset="-122"/>
                <a:sym typeface="+mn-ea"/>
              </a:rPr>
              <a:t>用户分类</a:t>
            </a:r>
            <a:r>
              <a:rPr lang="zh-CN" altLang="en-US">
                <a:ea typeface="宋体" panose="02010600030101010101" pitchFamily="2" charset="-122"/>
                <a:sym typeface="+mn-ea"/>
              </a:rPr>
              <a:t>上，根据</a:t>
            </a:r>
            <a:r>
              <a:rPr lang="zh-CN">
                <a:ea typeface="宋体" panose="02010600030101010101" pitchFamily="2" charset="-122"/>
                <a:sym typeface="+mn-ea"/>
              </a:rPr>
              <a:t>不同类型的用户授予不同的数据管理权限。将权限分为三类：数据库登录权限类、资源管理权限类和数据库管理员权限类。</a:t>
            </a:r>
            <a:endParaRPr lang="zh-CN">
              <a:ea typeface="宋体" panose="02010600030101010101" pitchFamily="2" charset="-122"/>
              <a:sym typeface="+mn-ea"/>
            </a:endParaRPr>
          </a:p>
          <a:p>
            <a:pPr fontAlgn="auto"/>
            <a:r>
              <a:rPr lang="zh-CN">
                <a:ea typeface="宋体" panose="02010600030101010101" pitchFamily="2" charset="-122"/>
                <a:sym typeface="+mn-ea"/>
              </a:rPr>
              <a:t>       在数据分类上，</a:t>
            </a:r>
            <a:r>
              <a:rPr lang="zh-CN">
                <a:ea typeface="宋体" panose="02010600030101010101" pitchFamily="2" charset="-122"/>
                <a:sym typeface="+mn-ea"/>
              </a:rPr>
              <a:t>管理员把某用户可查询的数据逻辑上归并起来，并赋予名称，再把该视图的查询权限授予用户。</a:t>
            </a:r>
            <a:endParaRPr lang="zh-CN">
              <a:ea typeface="宋体" panose="02010600030101010101" pitchFamily="2" charset="-122"/>
              <a:sym typeface="+mn-ea"/>
            </a:endParaRPr>
          </a:p>
          <a:p>
            <a:pPr fontAlgn="auto"/>
            <a:r>
              <a:rPr lang="zh-CN">
                <a:ea typeface="宋体" panose="02010600030101010101" pitchFamily="2" charset="-122"/>
                <a:sym typeface="+mn-ea"/>
              </a:rPr>
              <a:t>       在数据安全保证上，当</a:t>
            </a:r>
            <a:r>
              <a:rPr lang="zh-CN">
                <a:ea typeface="宋体" panose="02010600030101010101" pitchFamily="2" charset="-122"/>
                <a:sym typeface="+mn-ea"/>
              </a:rPr>
              <a:t>使用者在使用此数据库时，不同的访问者的登陆账号不同，</a:t>
            </a:r>
            <a:r>
              <a:rPr lang="zh-CN">
                <a:ea typeface="宋体" panose="02010600030101010101" pitchFamily="2" charset="-122"/>
                <a:sym typeface="+mn-ea"/>
              </a:rPr>
              <a:t>权限不同，并且增加了密码设置，因此相当于对数据的访问设置了权限，所以数据可以说是安全的。</a:t>
            </a:r>
            <a:endParaRPr lang="zh-CN">
              <a:ea typeface="宋体" panose="02010600030101010101" pitchFamily="2" charset="-122"/>
              <a:sym typeface="+mn-ea"/>
            </a:endParaRPr>
          </a:p>
        </p:txBody>
      </p:sp>
    </p:spTree>
  </p:cSld>
  <p:clrMapOvr>
    <a:masterClrMapping/>
  </p:clrMapOvr>
  <p:transition spd="slow">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t="71349"/>
          <a:stretch>
            <a:fillRect/>
          </a:stretch>
        </p:blipFill>
        <p:spPr>
          <a:xfrm>
            <a:off x="0" y="4234896"/>
            <a:ext cx="12207240" cy="2623103"/>
          </a:xfrm>
          <a:prstGeom prst="rect">
            <a:avLst/>
          </a:prstGeom>
        </p:spPr>
      </p:pic>
      <p:sp>
        <p:nvSpPr>
          <p:cNvPr id="5" name="圆角矩形 4"/>
          <p:cNvSpPr/>
          <p:nvPr/>
        </p:nvSpPr>
        <p:spPr>
          <a:xfrm>
            <a:off x="673509" y="591324"/>
            <a:ext cx="10844982" cy="5675352"/>
          </a:xfrm>
          <a:prstGeom prst="roundRect">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1"/>
          <p:cNvSpPr/>
          <p:nvPr/>
        </p:nvSpPr>
        <p:spPr>
          <a:xfrm>
            <a:off x="401902" y="1010371"/>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1"/>
          <p:cNvSpPr/>
          <p:nvPr/>
        </p:nvSpPr>
        <p:spPr>
          <a:xfrm>
            <a:off x="401902" y="1583304"/>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1"/>
          <p:cNvSpPr/>
          <p:nvPr/>
        </p:nvSpPr>
        <p:spPr>
          <a:xfrm>
            <a:off x="401902" y="2156237"/>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1"/>
          <p:cNvSpPr/>
          <p:nvPr/>
        </p:nvSpPr>
        <p:spPr>
          <a:xfrm>
            <a:off x="401902" y="2729170"/>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1"/>
          <p:cNvSpPr/>
          <p:nvPr/>
        </p:nvSpPr>
        <p:spPr>
          <a:xfrm>
            <a:off x="401902" y="3302103"/>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
          <p:cNvSpPr/>
          <p:nvPr/>
        </p:nvSpPr>
        <p:spPr>
          <a:xfrm>
            <a:off x="401902" y="3875036"/>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
          <p:cNvSpPr/>
          <p:nvPr/>
        </p:nvSpPr>
        <p:spPr>
          <a:xfrm>
            <a:off x="401902" y="4447969"/>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
          <p:cNvSpPr/>
          <p:nvPr/>
        </p:nvSpPr>
        <p:spPr>
          <a:xfrm>
            <a:off x="401902" y="5020902"/>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
          <p:cNvSpPr/>
          <p:nvPr/>
        </p:nvSpPr>
        <p:spPr>
          <a:xfrm>
            <a:off x="401902" y="5593838"/>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2660237" y="2430489"/>
            <a:ext cx="1497144" cy="149714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bg1"/>
                </a:solidFill>
                <a:latin typeface="FuturaBookC" pitchFamily="2" charset="-52"/>
              </a:rPr>
              <a:t>2</a:t>
            </a:r>
            <a:endParaRPr lang="zh-CN" altLang="en-US" sz="9600" b="1" dirty="0">
              <a:solidFill>
                <a:schemeClr val="bg1"/>
              </a:solidFill>
              <a:latin typeface="FuturaBookC" pitchFamily="2" charset="-52"/>
            </a:endParaRPr>
          </a:p>
        </p:txBody>
      </p:sp>
      <p:sp>
        <p:nvSpPr>
          <p:cNvPr id="16" name="文本框 15"/>
          <p:cNvSpPr txBox="1"/>
          <p:nvPr/>
        </p:nvSpPr>
        <p:spPr>
          <a:xfrm>
            <a:off x="4846130" y="2433321"/>
            <a:ext cx="4721993" cy="768350"/>
          </a:xfrm>
          <a:prstGeom prst="rect">
            <a:avLst/>
          </a:prstGeom>
          <a:noFill/>
        </p:spPr>
        <p:txBody>
          <a:bodyPr wrap="square" rtlCol="0">
            <a:spAutoFit/>
          </a:bodyPr>
          <a:lstStyle/>
          <a:p>
            <a:pPr algn="dist"/>
            <a:r>
              <a:rPr lang="zh-CN" altLang="en-US" sz="4400" dirty="0">
                <a:latin typeface="微软雅黑" panose="020B0503020204020204" pitchFamily="34" charset="-122"/>
                <a:ea typeface="微软雅黑" panose="020B0503020204020204" pitchFamily="34" charset="-122"/>
              </a:rPr>
              <a:t>系统结构设计部分</a:t>
            </a:r>
            <a:endParaRPr lang="zh-CN" altLang="en-US" sz="4400" dirty="0">
              <a:latin typeface="微软雅黑" panose="020B0503020204020204" pitchFamily="34" charset="-122"/>
              <a:ea typeface="微软雅黑" panose="020B0503020204020204" pitchFamily="34" charset="-122"/>
            </a:endParaRPr>
          </a:p>
        </p:txBody>
      </p:sp>
      <p:cxnSp>
        <p:nvCxnSpPr>
          <p:cNvPr id="17" name="直接连接符 16"/>
          <p:cNvCxnSpPr/>
          <p:nvPr/>
        </p:nvCxnSpPr>
        <p:spPr>
          <a:xfrm>
            <a:off x="4983880" y="3271628"/>
            <a:ext cx="41108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4891850" y="3395037"/>
            <a:ext cx="4676273" cy="338554"/>
          </a:xfrm>
          <a:prstGeom prst="rect">
            <a:avLst/>
          </a:prstGeom>
          <a:noFill/>
        </p:spPr>
        <p:txBody>
          <a:bodyPr wrap="square" rtlCol="0">
            <a:spAutoFit/>
          </a:bodyPr>
          <a:lstStyle/>
          <a:p>
            <a:pPr algn="just"/>
            <a:r>
              <a:rPr lang="zh-CN" altLang="en-US" sz="1600" dirty="0">
                <a:latin typeface="FuturaBookC" pitchFamily="2" charset="-52"/>
                <a:ea typeface="锐字逼格青春粗黑体简2.0" panose="02010604000000000000" pitchFamily="2" charset="-122"/>
              </a:rPr>
              <a:t>负责人：刘锋，江启良，王艺群</a:t>
            </a:r>
            <a:endParaRPr lang="zh-CN" altLang="en-US" sz="1600" dirty="0">
              <a:latin typeface="FuturaBookC" pitchFamily="2" charset="-52"/>
              <a:ea typeface="锐字逼格青春粗黑体简2.0" panose="02010604000000000000" pitchFamily="2" charset="-122"/>
            </a:endParaRPr>
          </a:p>
        </p:txBody>
      </p:sp>
    </p:spTree>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引言</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The introduction </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圆角矩形 1"/>
          <p:cNvSpPr/>
          <p:nvPr/>
        </p:nvSpPr>
        <p:spPr>
          <a:xfrm>
            <a:off x="1188720" y="1389888"/>
            <a:ext cx="4443984" cy="1481328"/>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1188720" y="3191838"/>
            <a:ext cx="4443984" cy="1481328"/>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a:off x="1207008" y="4932224"/>
            <a:ext cx="4498848" cy="1451560"/>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a:off x="1188720" y="1399032"/>
            <a:ext cx="1906893" cy="1470914"/>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6893" h="1078992">
                <a:moveTo>
                  <a:pt x="179836" y="0"/>
                </a:moveTo>
                <a:lnTo>
                  <a:pt x="1906893" y="0"/>
                </a:lnTo>
                <a:lnTo>
                  <a:pt x="1906893" y="1078992"/>
                </a:lnTo>
                <a:lnTo>
                  <a:pt x="179836" y="1078992"/>
                </a:lnTo>
                <a:cubicBezTo>
                  <a:pt x="80515" y="1078992"/>
                  <a:pt x="0" y="998477"/>
                  <a:pt x="0" y="899156"/>
                </a:cubicBezTo>
                <a:lnTo>
                  <a:pt x="0" y="179836"/>
                </a:lnTo>
                <a:cubicBezTo>
                  <a:pt x="0" y="80515"/>
                  <a:pt x="80515" y="0"/>
                  <a:pt x="179836"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188720" y="3190568"/>
            <a:ext cx="1929384" cy="1509447"/>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6893" h="1078992">
                <a:moveTo>
                  <a:pt x="179836" y="0"/>
                </a:moveTo>
                <a:lnTo>
                  <a:pt x="1906893" y="0"/>
                </a:lnTo>
                <a:lnTo>
                  <a:pt x="1906893" y="1078992"/>
                </a:lnTo>
                <a:lnTo>
                  <a:pt x="179836" y="1078992"/>
                </a:lnTo>
                <a:cubicBezTo>
                  <a:pt x="80515" y="1078992"/>
                  <a:pt x="0" y="998477"/>
                  <a:pt x="0" y="899156"/>
                </a:cubicBezTo>
                <a:lnTo>
                  <a:pt x="0" y="179836"/>
                </a:lnTo>
                <a:cubicBezTo>
                  <a:pt x="0" y="80515"/>
                  <a:pt x="80515" y="0"/>
                  <a:pt x="179836"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216151" y="4905376"/>
            <a:ext cx="1906893" cy="1478408"/>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6893" h="1078992">
                <a:moveTo>
                  <a:pt x="179836" y="0"/>
                </a:moveTo>
                <a:lnTo>
                  <a:pt x="1906893" y="0"/>
                </a:lnTo>
                <a:lnTo>
                  <a:pt x="1906893" y="1078992"/>
                </a:lnTo>
                <a:lnTo>
                  <a:pt x="179836" y="1078992"/>
                </a:lnTo>
                <a:cubicBezTo>
                  <a:pt x="80515" y="1078992"/>
                  <a:pt x="0" y="998477"/>
                  <a:pt x="0" y="899156"/>
                </a:cubicBezTo>
                <a:lnTo>
                  <a:pt x="0" y="179836"/>
                </a:lnTo>
                <a:cubicBezTo>
                  <a:pt x="0" y="80515"/>
                  <a:pt x="80515" y="0"/>
                  <a:pt x="179836"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3121152" y="1359975"/>
            <a:ext cx="2225040" cy="338554"/>
          </a:xfrm>
          <a:prstGeom prst="rect">
            <a:avLst/>
          </a:prstGeom>
          <a:noFill/>
        </p:spPr>
        <p:txBody>
          <a:bodyPr wrap="square" rtlCol="0">
            <a:spAutoFit/>
          </a:bodyPr>
          <a:lstStyle/>
          <a:p>
            <a:r>
              <a:rPr lang="zh-CN" altLang="en-US" sz="1600" dirty="0"/>
              <a:t>编写目的</a:t>
            </a:r>
            <a:endParaRPr lang="zh-CN" altLang="en-US" sz="1600" dirty="0">
              <a:latin typeface="FZZhengHeiS-DB-GB" panose="02000000000000000000" pitchFamily="2" charset="0"/>
              <a:ea typeface="FZZhengHeiS-DB-GB" panose="02000000000000000000" pitchFamily="2" charset="0"/>
            </a:endParaRPr>
          </a:p>
        </p:txBody>
      </p:sp>
      <p:sp>
        <p:nvSpPr>
          <p:cNvPr id="27" name="文本框 26"/>
          <p:cNvSpPr txBox="1"/>
          <p:nvPr/>
        </p:nvSpPr>
        <p:spPr>
          <a:xfrm>
            <a:off x="3130296" y="1623522"/>
            <a:ext cx="2456688" cy="1200329"/>
          </a:xfrm>
          <a:prstGeom prst="rect">
            <a:avLst/>
          </a:prstGeom>
          <a:noFill/>
        </p:spPr>
        <p:txBody>
          <a:bodyPr wrap="square" rtlCol="0">
            <a:spAutoFit/>
          </a:bodyPr>
          <a:lstStyle/>
          <a:p>
            <a:r>
              <a:rPr lang="en-US" altLang="zh-CN" sz="1200" dirty="0"/>
              <a:t>   </a:t>
            </a:r>
            <a:r>
              <a:rPr lang="zh-CN" altLang="zh-CN" sz="1200" dirty="0"/>
              <a:t>提供</a:t>
            </a:r>
            <a:r>
              <a:rPr lang="en-US" altLang="zh-CN" sz="1200" dirty="0"/>
              <a:t> Sweet Jump</a:t>
            </a:r>
            <a:r>
              <a:rPr lang="zh-CN" altLang="zh-CN" sz="1200" dirty="0"/>
              <a:t>游戏系统架构的总览，从不同的视角描述了系统。同时介绍了</a:t>
            </a:r>
            <a:r>
              <a:rPr lang="en-US" altLang="zh-CN" sz="1200" dirty="0"/>
              <a:t>Sweet Jump</a:t>
            </a:r>
            <a:r>
              <a:rPr lang="zh-CN" altLang="zh-CN" sz="1200" dirty="0"/>
              <a:t>的想法，包含架构分析的关键，目的在于帮助开发人员和测试人员理解</a:t>
            </a:r>
            <a:r>
              <a:rPr lang="en-US" altLang="zh-CN" sz="1200" dirty="0"/>
              <a:t>Sweet Jump</a:t>
            </a:r>
            <a:r>
              <a:rPr lang="zh-CN" altLang="zh-CN" sz="1200" dirty="0"/>
              <a:t>的基本结构。</a:t>
            </a:r>
            <a:r>
              <a:rPr lang="en-US" altLang="zh-CN" sz="1200" dirty="0"/>
              <a:t>  </a:t>
            </a:r>
            <a:endParaRPr lang="zh-CN" altLang="zh-CN" sz="1200" dirty="0"/>
          </a:p>
        </p:txBody>
      </p:sp>
      <p:sp>
        <p:nvSpPr>
          <p:cNvPr id="28" name="文本框 27"/>
          <p:cNvSpPr txBox="1"/>
          <p:nvPr/>
        </p:nvSpPr>
        <p:spPr>
          <a:xfrm>
            <a:off x="3112008" y="3183179"/>
            <a:ext cx="2225040" cy="338554"/>
          </a:xfrm>
          <a:prstGeom prst="rect">
            <a:avLst/>
          </a:prstGeom>
          <a:noFill/>
        </p:spPr>
        <p:txBody>
          <a:bodyPr wrap="square" rtlCol="0">
            <a:spAutoFit/>
          </a:bodyPr>
          <a:lstStyle/>
          <a:p>
            <a:r>
              <a:rPr lang="zh-CN" altLang="en-US" sz="1600" dirty="0">
                <a:latin typeface="FZZhengHeiS-DB-GB" panose="02000000000000000000" pitchFamily="2" charset="0"/>
                <a:ea typeface="FZZhengHeiS-DB-GB" panose="02000000000000000000" pitchFamily="2" charset="0"/>
              </a:rPr>
              <a:t>功能特点</a:t>
            </a:r>
            <a:endParaRPr lang="zh-CN" altLang="en-US" sz="1600" dirty="0">
              <a:latin typeface="FZZhengHeiS-DB-GB" panose="02000000000000000000" pitchFamily="2" charset="0"/>
              <a:ea typeface="FZZhengHeiS-DB-GB" panose="02000000000000000000" pitchFamily="2" charset="0"/>
            </a:endParaRPr>
          </a:p>
        </p:txBody>
      </p:sp>
      <p:sp>
        <p:nvSpPr>
          <p:cNvPr id="29" name="文本框 28"/>
          <p:cNvSpPr txBox="1"/>
          <p:nvPr/>
        </p:nvSpPr>
        <p:spPr>
          <a:xfrm>
            <a:off x="3230880" y="3454314"/>
            <a:ext cx="2225040" cy="1015663"/>
          </a:xfrm>
          <a:prstGeom prst="rect">
            <a:avLst/>
          </a:prstGeom>
          <a:noFill/>
        </p:spPr>
        <p:txBody>
          <a:bodyPr wrap="square" rtlCol="0">
            <a:spAutoFit/>
          </a:bodyPr>
          <a:lstStyle/>
          <a:p>
            <a:r>
              <a:rPr lang="zh-CN" altLang="zh-CN" sz="1200" dirty="0"/>
              <a:t>本游戏是一款横版</a:t>
            </a:r>
            <a:r>
              <a:rPr lang="en-US" altLang="zh-CN" sz="1200" dirty="0"/>
              <a:t>2D</a:t>
            </a:r>
            <a:r>
              <a:rPr lang="zh-CN" altLang="zh-CN" sz="1200" dirty="0"/>
              <a:t>闯关类微信小游戏。整个游戏的玩法即在尽可能的向上跳，跳的越高，分数越高。游戏中还包括</a:t>
            </a:r>
            <a:r>
              <a:rPr lang="en-US" altLang="zh-CN" sz="1200" dirty="0"/>
              <a:t>“</a:t>
            </a:r>
            <a:r>
              <a:rPr lang="zh-CN" altLang="zh-CN" sz="1200" dirty="0"/>
              <a:t>系统商城</a:t>
            </a:r>
            <a:r>
              <a:rPr lang="en-US" altLang="zh-CN" sz="1200" dirty="0"/>
              <a:t>”</a:t>
            </a:r>
            <a:r>
              <a:rPr lang="zh-CN" altLang="zh-CN" sz="1200" dirty="0"/>
              <a:t>、</a:t>
            </a:r>
            <a:r>
              <a:rPr lang="en-US" altLang="zh-CN" sz="1200" dirty="0"/>
              <a:t>“</a:t>
            </a:r>
            <a:r>
              <a:rPr lang="zh-CN" altLang="zh-CN" sz="1200" dirty="0"/>
              <a:t>好友排行榜</a:t>
            </a:r>
            <a:r>
              <a:rPr lang="en-US" altLang="zh-CN" sz="1200" dirty="0"/>
              <a:t>”</a:t>
            </a:r>
            <a:r>
              <a:rPr lang="zh-CN" altLang="zh-CN" sz="1200" dirty="0"/>
              <a:t>等功能。</a:t>
            </a:r>
            <a:endParaRPr lang="zh-CN" altLang="zh-CN" sz="1200" dirty="0"/>
          </a:p>
        </p:txBody>
      </p:sp>
      <p:sp>
        <p:nvSpPr>
          <p:cNvPr id="30" name="文本框 29"/>
          <p:cNvSpPr txBox="1"/>
          <p:nvPr/>
        </p:nvSpPr>
        <p:spPr>
          <a:xfrm>
            <a:off x="3130296" y="4935642"/>
            <a:ext cx="2225040" cy="338554"/>
          </a:xfrm>
          <a:prstGeom prst="rect">
            <a:avLst/>
          </a:prstGeom>
          <a:noFill/>
        </p:spPr>
        <p:txBody>
          <a:bodyPr wrap="square" rtlCol="0">
            <a:spAutoFit/>
          </a:bodyPr>
          <a:lstStyle/>
          <a:p>
            <a:r>
              <a:rPr lang="zh-CN" altLang="en-US" sz="1600" dirty="0"/>
              <a:t>技术特点</a:t>
            </a:r>
            <a:endParaRPr lang="zh-CN" altLang="en-US" sz="1600" dirty="0">
              <a:latin typeface="FZZhengHeiS-DB-GB" panose="02000000000000000000" pitchFamily="2" charset="0"/>
              <a:ea typeface="FZZhengHeiS-DB-GB" panose="02000000000000000000" pitchFamily="2" charset="0"/>
            </a:endParaRPr>
          </a:p>
        </p:txBody>
      </p:sp>
      <p:sp>
        <p:nvSpPr>
          <p:cNvPr id="31" name="文本框 30"/>
          <p:cNvSpPr txBox="1"/>
          <p:nvPr/>
        </p:nvSpPr>
        <p:spPr>
          <a:xfrm>
            <a:off x="3246120" y="5091122"/>
            <a:ext cx="2225040" cy="1292662"/>
          </a:xfrm>
          <a:prstGeom prst="rect">
            <a:avLst/>
          </a:prstGeom>
          <a:noFill/>
        </p:spPr>
        <p:txBody>
          <a:bodyPr wrap="square" rtlCol="0">
            <a:spAutoFit/>
          </a:bodyPr>
          <a:lstStyle/>
          <a:p>
            <a:r>
              <a:rPr lang="en-US" altLang="zh-CN" dirty="0"/>
              <a:t>  </a:t>
            </a:r>
            <a:r>
              <a:rPr lang="zh-CN" altLang="zh-CN" sz="1200" dirty="0"/>
              <a:t>兼容</a:t>
            </a:r>
            <a:r>
              <a:rPr lang="en-US" altLang="zh-CN" sz="1200" dirty="0"/>
              <a:t>Android</a:t>
            </a:r>
            <a:r>
              <a:rPr lang="zh-CN" altLang="zh-CN" sz="1200" dirty="0"/>
              <a:t>和</a:t>
            </a:r>
            <a:r>
              <a:rPr lang="en-US" altLang="zh-CN" sz="1200" dirty="0" err="1"/>
              <a:t>ios</a:t>
            </a:r>
            <a:r>
              <a:rPr lang="zh-CN" altLang="zh-CN" sz="1200" dirty="0"/>
              <a:t>操作系统下微信小程序平台</a:t>
            </a:r>
            <a:endParaRPr lang="zh-CN" altLang="zh-CN" sz="1200" dirty="0"/>
          </a:p>
          <a:p>
            <a:r>
              <a:rPr lang="en-US" altLang="zh-CN" sz="1200" dirty="0"/>
              <a:t>  </a:t>
            </a:r>
            <a:r>
              <a:rPr lang="zh-CN" altLang="zh-CN" sz="1200" dirty="0"/>
              <a:t>体系结构表示方法</a:t>
            </a:r>
            <a:endParaRPr lang="zh-CN" altLang="zh-CN" sz="1200" dirty="0"/>
          </a:p>
          <a:p>
            <a:r>
              <a:rPr lang="en-US" altLang="zh-CN" sz="1200" dirty="0"/>
              <a:t>    </a:t>
            </a:r>
            <a:r>
              <a:rPr lang="zh-CN" altLang="zh-CN" sz="1200" dirty="0"/>
              <a:t>使用一系列视图反映架构的某个方面；</a:t>
            </a:r>
            <a:endParaRPr lang="zh-CN" altLang="zh-CN" sz="1200" dirty="0"/>
          </a:p>
          <a:p>
            <a:r>
              <a:rPr lang="en-US" altLang="zh-CN" sz="1200" dirty="0"/>
              <a:t>   </a:t>
            </a:r>
            <a:r>
              <a:rPr lang="zh-CN" altLang="en-US" sz="1200" dirty="0"/>
              <a:t>采用</a:t>
            </a:r>
            <a:r>
              <a:rPr lang="zh-CN" altLang="zh-CN" sz="1200" dirty="0"/>
              <a:t>用例视图</a:t>
            </a:r>
            <a:r>
              <a:rPr lang="zh-CN" altLang="en-US" sz="1200" dirty="0"/>
              <a:t>，</a:t>
            </a:r>
            <a:r>
              <a:rPr lang="en-US" altLang="zh-CN" sz="1200" dirty="0"/>
              <a:t> E-R</a:t>
            </a:r>
            <a:r>
              <a:rPr lang="zh-CN" altLang="zh-CN" sz="1200" dirty="0"/>
              <a:t>视图</a:t>
            </a:r>
            <a:r>
              <a:rPr lang="zh-CN" altLang="en-US" sz="1200" dirty="0"/>
              <a:t>等</a:t>
            </a:r>
            <a:endParaRPr lang="zh-CN" altLang="en-US" sz="1200" dirty="0"/>
          </a:p>
        </p:txBody>
      </p:sp>
      <p:sp>
        <p:nvSpPr>
          <p:cNvPr id="38" name="TextBox 37"/>
          <p:cNvSpPr txBox="1"/>
          <p:nvPr/>
        </p:nvSpPr>
        <p:spPr>
          <a:xfrm>
            <a:off x="1655064" y="1664208"/>
            <a:ext cx="950976" cy="769441"/>
          </a:xfrm>
          <a:prstGeom prst="rect">
            <a:avLst/>
          </a:prstGeom>
          <a:noFill/>
        </p:spPr>
        <p:txBody>
          <a:bodyPr wrap="square" rtlCol="0">
            <a:spAutoFit/>
          </a:bodyPr>
          <a:lstStyle/>
          <a:p>
            <a:r>
              <a:rPr lang="en-US" altLang="zh-CN" sz="4400" dirty="0">
                <a:solidFill>
                  <a:schemeClr val="bg1"/>
                </a:solidFill>
              </a:rPr>
              <a:t>2.1</a:t>
            </a:r>
            <a:endParaRPr lang="zh-CN" altLang="en-US" sz="4400" dirty="0">
              <a:solidFill>
                <a:schemeClr val="bg1"/>
              </a:solidFill>
            </a:endParaRPr>
          </a:p>
        </p:txBody>
      </p:sp>
      <p:sp>
        <p:nvSpPr>
          <p:cNvPr id="39" name="TextBox 38"/>
          <p:cNvSpPr txBox="1"/>
          <p:nvPr/>
        </p:nvSpPr>
        <p:spPr>
          <a:xfrm>
            <a:off x="1706880" y="3590544"/>
            <a:ext cx="950976" cy="769441"/>
          </a:xfrm>
          <a:prstGeom prst="rect">
            <a:avLst/>
          </a:prstGeom>
          <a:noFill/>
        </p:spPr>
        <p:txBody>
          <a:bodyPr wrap="square" rtlCol="0">
            <a:spAutoFit/>
          </a:bodyPr>
          <a:lstStyle/>
          <a:p>
            <a:r>
              <a:rPr lang="en-US" altLang="zh-CN" sz="4400" dirty="0">
                <a:solidFill>
                  <a:schemeClr val="bg1"/>
                </a:solidFill>
              </a:rPr>
              <a:t>2.2</a:t>
            </a:r>
            <a:endParaRPr lang="zh-CN" altLang="en-US" sz="4400" dirty="0">
              <a:solidFill>
                <a:schemeClr val="bg1"/>
              </a:solidFill>
            </a:endParaRPr>
          </a:p>
        </p:txBody>
      </p:sp>
      <p:sp>
        <p:nvSpPr>
          <p:cNvPr id="41" name="TextBox 40"/>
          <p:cNvSpPr txBox="1"/>
          <p:nvPr/>
        </p:nvSpPr>
        <p:spPr>
          <a:xfrm>
            <a:off x="1706880" y="5258005"/>
            <a:ext cx="950976" cy="769441"/>
          </a:xfrm>
          <a:prstGeom prst="rect">
            <a:avLst/>
          </a:prstGeom>
          <a:noFill/>
        </p:spPr>
        <p:txBody>
          <a:bodyPr wrap="square" rtlCol="0">
            <a:spAutoFit/>
          </a:bodyPr>
          <a:lstStyle/>
          <a:p>
            <a:r>
              <a:rPr lang="en-US" altLang="zh-CN" sz="4400" dirty="0">
                <a:solidFill>
                  <a:schemeClr val="bg1"/>
                </a:solidFill>
              </a:rPr>
              <a:t>2.3</a:t>
            </a:r>
            <a:endParaRPr lang="zh-CN" altLang="en-US" sz="4400" dirty="0">
              <a:solidFill>
                <a:schemeClr val="bg1"/>
              </a:solidFill>
            </a:endParaRPr>
          </a:p>
        </p:txBody>
      </p:sp>
      <p:sp>
        <p:nvSpPr>
          <p:cNvPr id="42" name="圆角矩形 41"/>
          <p:cNvSpPr/>
          <p:nvPr/>
        </p:nvSpPr>
        <p:spPr>
          <a:xfrm>
            <a:off x="6580632" y="3216222"/>
            <a:ext cx="4480560" cy="1499033"/>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42"/>
          <p:cNvSpPr txBox="1"/>
          <p:nvPr/>
        </p:nvSpPr>
        <p:spPr>
          <a:xfrm>
            <a:off x="6867144" y="3328416"/>
            <a:ext cx="3968496" cy="1615827"/>
          </a:xfrm>
          <a:prstGeom prst="rect">
            <a:avLst/>
          </a:prstGeom>
          <a:noFill/>
        </p:spPr>
        <p:txBody>
          <a:bodyPr wrap="square" rtlCol="0">
            <a:spAutoFit/>
          </a:bodyPr>
          <a:lstStyle/>
          <a:p>
            <a:r>
              <a:rPr lang="zh-CN" altLang="en-US" dirty="0"/>
              <a:t>参考资料</a:t>
            </a:r>
            <a:endParaRPr lang="zh-CN" altLang="en-US" dirty="0"/>
          </a:p>
          <a:p>
            <a:pPr algn="l">
              <a:spcBef>
                <a:spcPts val="300"/>
              </a:spcBef>
              <a:spcAft>
                <a:spcPts val="300"/>
              </a:spcAft>
            </a:pPr>
            <a:r>
              <a:rPr lang="zh-CN" altLang="zh-CN" sz="1600" kern="0" dirty="0">
                <a:solidFill>
                  <a:srgbClr val="333333"/>
                </a:solidFill>
                <a:effectLst/>
                <a:latin typeface="+mn-ea"/>
                <a:cs typeface="宋体" panose="02010600030101010101" pitchFamily="2" charset="-122"/>
              </a:rPr>
              <a:t>《项目设计与开发规范》</a:t>
            </a:r>
            <a:endParaRPr lang="zh-CN" altLang="zh-CN" sz="1600" kern="100" dirty="0">
              <a:effectLst/>
              <a:latin typeface="+mn-ea"/>
              <a:cs typeface="Times New Roman" panose="02020603050405020304" pitchFamily="18" charset="0"/>
            </a:endParaRPr>
          </a:p>
          <a:p>
            <a:pPr algn="l">
              <a:spcBef>
                <a:spcPts val="300"/>
              </a:spcBef>
              <a:spcAft>
                <a:spcPts val="300"/>
              </a:spcAft>
            </a:pPr>
            <a:r>
              <a:rPr lang="zh-CN" altLang="zh-CN" sz="1600" kern="0" dirty="0">
                <a:solidFill>
                  <a:srgbClr val="333333"/>
                </a:solidFill>
                <a:effectLst/>
                <a:latin typeface="+mn-ea"/>
                <a:cs typeface="宋体" panose="02010600030101010101" pitchFamily="2" charset="-122"/>
              </a:rPr>
              <a:t>《系统设计说明书》国际规范文本</a:t>
            </a:r>
            <a:endParaRPr lang="zh-CN" altLang="zh-CN" sz="1600" kern="100" dirty="0">
              <a:effectLst/>
              <a:latin typeface="+mn-ea"/>
              <a:cs typeface="Times New Roman" panose="02020603050405020304" pitchFamily="18" charset="0"/>
            </a:endParaRPr>
          </a:p>
          <a:p>
            <a:pPr algn="l">
              <a:spcBef>
                <a:spcPts val="300"/>
              </a:spcBef>
              <a:spcAft>
                <a:spcPts val="300"/>
              </a:spcAft>
            </a:pPr>
            <a:r>
              <a:rPr lang="zh-CN" altLang="zh-CN" sz="1600" kern="0" dirty="0">
                <a:solidFill>
                  <a:srgbClr val="333333"/>
                </a:solidFill>
                <a:effectLst/>
                <a:latin typeface="+mn-ea"/>
                <a:cs typeface="宋体" panose="02010600030101010101" pitchFamily="2" charset="-122"/>
              </a:rPr>
              <a:t>《构建之法》</a:t>
            </a:r>
            <a:endParaRPr lang="zh-CN" altLang="en-US" sz="1600" dirty="0">
              <a:latin typeface="+mn-ea"/>
            </a:endParaRPr>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 calcmode="lin" valueType="num">
                                      <p:cBhvr additive="base">
                                        <p:cTn id="7"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7">
                                            <p:txEl>
                                              <p:pRg st="0" end="0"/>
                                            </p:txEl>
                                          </p:spTgt>
                                        </p:tgtEl>
                                        <p:attrNameLst>
                                          <p:attrName>style.visibility</p:attrName>
                                        </p:attrNameLst>
                                      </p:cBhvr>
                                      <p:to>
                                        <p:strVal val="visible"/>
                                      </p:to>
                                    </p:set>
                                    <p:anim calcmode="lin" valueType="num">
                                      <p:cBhvr additive="base">
                                        <p:cTn id="13" dur="500" fill="hold"/>
                                        <p:tgtEl>
                                          <p:spTgt spid="2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8">
                                            <p:txEl>
                                              <p:pRg st="0" end="0"/>
                                            </p:txEl>
                                          </p:spTgt>
                                        </p:tgtEl>
                                        <p:attrNameLst>
                                          <p:attrName>style.visibility</p:attrName>
                                        </p:attrNameLst>
                                      </p:cBhvr>
                                      <p:to>
                                        <p:strVal val="visible"/>
                                      </p:to>
                                    </p:set>
                                    <p:anim calcmode="lin" valueType="num">
                                      <p:cBhvr additive="base">
                                        <p:cTn id="19"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9">
                                            <p:txEl>
                                              <p:pRg st="0" end="0"/>
                                            </p:txEl>
                                          </p:spTgt>
                                        </p:tgtEl>
                                        <p:attrNameLst>
                                          <p:attrName>style.visibility</p:attrName>
                                        </p:attrNameLst>
                                      </p:cBhvr>
                                      <p:to>
                                        <p:strVal val="visible"/>
                                      </p:to>
                                    </p:set>
                                    <p:anim calcmode="lin" valueType="num">
                                      <p:cBhvr additive="base">
                                        <p:cTn id="25"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0">
                                            <p:txEl>
                                              <p:pRg st="0" end="0"/>
                                            </p:txEl>
                                          </p:spTgt>
                                        </p:tgtEl>
                                        <p:attrNameLst>
                                          <p:attrName>style.visibility</p:attrName>
                                        </p:attrNameLst>
                                      </p:cBhvr>
                                      <p:to>
                                        <p:strVal val="visible"/>
                                      </p:to>
                                    </p:set>
                                    <p:anim calcmode="lin" valueType="num">
                                      <p:cBhvr additive="base">
                                        <p:cTn id="31"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1">
                                            <p:txEl>
                                              <p:pRg st="0" end="0"/>
                                            </p:txEl>
                                          </p:spTgt>
                                        </p:tgtEl>
                                        <p:attrNameLst>
                                          <p:attrName>style.visibility</p:attrName>
                                        </p:attrNameLst>
                                      </p:cBhvr>
                                      <p:to>
                                        <p:strVal val="visible"/>
                                      </p:to>
                                    </p:set>
                                    <p:anim calcmode="lin" valueType="num">
                                      <p:cBhvr additive="base">
                                        <p:cTn id="37"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1">
                                            <p:txEl>
                                              <p:pRg st="1" end="1"/>
                                            </p:txEl>
                                          </p:spTgt>
                                        </p:tgtEl>
                                        <p:attrNameLst>
                                          <p:attrName>style.visibility</p:attrName>
                                        </p:attrNameLst>
                                      </p:cBhvr>
                                      <p:to>
                                        <p:strVal val="visible"/>
                                      </p:to>
                                    </p:set>
                                    <p:anim calcmode="lin" valueType="num">
                                      <p:cBhvr additive="base">
                                        <p:cTn id="43" dur="500" fill="hold"/>
                                        <p:tgtEl>
                                          <p:spTgt spid="31">
                                            <p:txEl>
                                              <p:pRg st="1" end="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1">
                                            <p:txEl>
                                              <p:pRg st="2" end="2"/>
                                            </p:txEl>
                                          </p:spTgt>
                                        </p:tgtEl>
                                        <p:attrNameLst>
                                          <p:attrName>style.visibility</p:attrName>
                                        </p:attrNameLst>
                                      </p:cBhvr>
                                      <p:to>
                                        <p:strVal val="visible"/>
                                      </p:to>
                                    </p:set>
                                    <p:anim calcmode="lin" valueType="num">
                                      <p:cBhvr additive="base">
                                        <p:cTn id="49" dur="500" fill="hold"/>
                                        <p:tgtEl>
                                          <p:spTgt spid="31">
                                            <p:txEl>
                                              <p:pRg st="2" end="2"/>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1">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1">
                                            <p:txEl>
                                              <p:pRg st="3" end="3"/>
                                            </p:txEl>
                                          </p:spTgt>
                                        </p:tgtEl>
                                        <p:attrNameLst>
                                          <p:attrName>style.visibility</p:attrName>
                                        </p:attrNameLst>
                                      </p:cBhvr>
                                      <p:to>
                                        <p:strVal val="visible"/>
                                      </p:to>
                                    </p:set>
                                    <p:anim calcmode="lin" valueType="num">
                                      <p:cBhvr additive="base">
                                        <p:cTn id="55" dur="500" fill="hold"/>
                                        <p:tgtEl>
                                          <p:spTgt spid="31">
                                            <p:txEl>
                                              <p:pRg st="3" end="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1">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uild="allAtOnce"/>
      <p:bldP spid="27" grpId="0" build="allAtOnce"/>
      <p:bldP spid="28" grpId="0" build="allAtOnce"/>
      <p:bldP spid="29" grpId="0" build="allAtOnce"/>
      <p:bldP spid="30" grpId="0" build="allAtOnce"/>
      <p:bldP spid="31" grpId="0" build="allAtOnce"/>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zh-CN" altLang="en-US" sz="1400" dirty="0">
                <a:latin typeface="+mj-lt"/>
                <a:ea typeface="+mj-lt"/>
              </a:rPr>
              <a:t>设计背景</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2878454" y="2373954"/>
            <a:ext cx="2225040" cy="46037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zh-CN" altLang="en-US" sz="2400" dirty="0">
                <a:solidFill>
                  <a:schemeClr val="tx1"/>
                </a:solidFill>
                <a:effectLst/>
                <a:latin typeface="微软雅黑" panose="020B0503020204020204" pitchFamily="34" charset="-122"/>
                <a:ea typeface="微软雅黑" panose="020B0503020204020204" pitchFamily="34" charset="-122"/>
              </a:rPr>
              <a:t>设计背景</a:t>
            </a:r>
            <a:endParaRPr lang="zh-CN" altLang="en-US" sz="2400" dirty="0">
              <a:solidFill>
                <a:schemeClr val="tx1"/>
              </a:solidFill>
              <a:effectLst/>
              <a:latin typeface="微软雅黑" panose="020B0503020204020204" pitchFamily="34" charset="-122"/>
              <a:ea typeface="微软雅黑" panose="020B0503020204020204" pitchFamily="34" charset="-122"/>
            </a:endParaRPr>
          </a:p>
        </p:txBody>
      </p:sp>
      <p:sp>
        <p:nvSpPr>
          <p:cNvPr id="57" name="文本框 56"/>
          <p:cNvSpPr txBox="1"/>
          <p:nvPr/>
        </p:nvSpPr>
        <p:spPr>
          <a:xfrm>
            <a:off x="1862136" y="3295650"/>
            <a:ext cx="4319589" cy="2031325"/>
          </a:xfrm>
          <a:prstGeom prst="rect">
            <a:avLst/>
          </a:prstGeom>
          <a:noFill/>
        </p:spPr>
        <p:txBody>
          <a:bodyPr wrap="square" rtlCol="0">
            <a:spAutoFit/>
          </a:bodyPr>
          <a:lstStyle/>
          <a:p>
            <a:pPr algn="just"/>
            <a:r>
              <a:rPr lang="zh-CN"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随着科技水平的不断提高，游戏逐渐变得丰富多样，各式各样的游戏层出不穷，简单趣味的游戏不乏少数，但具有挑战性的游戏更能激发玩家的兴趣</a:t>
            </a:r>
            <a:r>
              <a:rPr lang="en-US"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r>
              <a:rPr lang="zh-CN"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现代人的思维能力越来越活跃</a:t>
            </a:r>
            <a:r>
              <a:rPr lang="en-US"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r>
              <a:rPr lang="zh-CN"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平淡乏味的游戏操作已经不能满足大家的需求</a:t>
            </a:r>
            <a:r>
              <a:rPr lang="en-US"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r>
              <a:rPr lang="zh-CN"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追求完美、极限、刺激、潜能才能得到最大的成就感。</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pic>
        <p:nvPicPr>
          <p:cNvPr id="10" name="图片 9"/>
          <p:cNvPicPr>
            <a:picLocks noChangeAspect="1"/>
          </p:cNvPicPr>
          <p:nvPr/>
        </p:nvPicPr>
        <p:blipFill>
          <a:blip r:embed="rId1"/>
          <a:stretch>
            <a:fillRect/>
          </a:stretch>
        </p:blipFill>
        <p:spPr>
          <a:xfrm>
            <a:off x="3652616" y="1595405"/>
            <a:ext cx="676715" cy="670618"/>
          </a:xfrm>
          <a:prstGeom prst="rect">
            <a:avLst/>
          </a:prstGeom>
        </p:spPr>
      </p:pic>
      <p:sp>
        <p:nvSpPr>
          <p:cNvPr id="11" name="圆角矩形 6"/>
          <p:cNvSpPr/>
          <p:nvPr/>
        </p:nvSpPr>
        <p:spPr>
          <a:xfrm>
            <a:off x="1247776" y="1228725"/>
            <a:ext cx="9582150" cy="4876799"/>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2"/>
          <a:stretch>
            <a:fillRect/>
          </a:stretch>
        </p:blipFill>
        <p:spPr>
          <a:xfrm>
            <a:off x="6529570" y="2310646"/>
            <a:ext cx="4176122" cy="2712955"/>
          </a:xfrm>
          <a:prstGeom prst="rect">
            <a:avLst/>
          </a:prstGeom>
        </p:spPr>
      </p:pic>
      <p:sp>
        <p:nvSpPr>
          <p:cNvPr id="17" name="文本框 16"/>
          <p:cNvSpPr txBox="1"/>
          <p:nvPr/>
        </p:nvSpPr>
        <p:spPr>
          <a:xfrm>
            <a:off x="7484156" y="2190693"/>
            <a:ext cx="2514600" cy="369332"/>
          </a:xfrm>
          <a:prstGeom prst="rect">
            <a:avLst/>
          </a:prstGeom>
          <a:noFill/>
        </p:spPr>
        <p:txBody>
          <a:bodyPr wrap="square" rtlCol="0">
            <a:spAutoFit/>
          </a:bodyPr>
          <a:lstStyle/>
          <a:p>
            <a:r>
              <a:rPr lang="zh-CN" altLang="en-US" dirty="0"/>
              <a:t>今天过不了关没关系</a:t>
            </a:r>
            <a:endParaRPr lang="zh-CN" altLang="en-US" dirty="0"/>
          </a:p>
        </p:txBody>
      </p:sp>
      <p:sp>
        <p:nvSpPr>
          <p:cNvPr id="18" name="文本框 17"/>
          <p:cNvSpPr txBox="1"/>
          <p:nvPr/>
        </p:nvSpPr>
        <p:spPr>
          <a:xfrm>
            <a:off x="7484156" y="4823546"/>
            <a:ext cx="2514600" cy="400110"/>
          </a:xfrm>
          <a:prstGeom prst="rect">
            <a:avLst/>
          </a:prstGeom>
          <a:noFill/>
        </p:spPr>
        <p:txBody>
          <a:bodyPr wrap="square" rtlCol="0">
            <a:spAutoFit/>
          </a:bodyPr>
          <a:lstStyle/>
          <a:p>
            <a:r>
              <a:rPr lang="zh-CN" altLang="en-US" sz="2000" dirty="0"/>
              <a:t>反正明天也过不了</a:t>
            </a:r>
            <a:endParaRPr lang="zh-CN" altLang="en-US" sz="2000" dirty="0"/>
          </a:p>
        </p:txBody>
      </p:sp>
    </p:spTree>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zh-CN" altLang="en-US" sz="1400" dirty="0">
                <a:latin typeface="+mj-lt"/>
                <a:ea typeface="+mj-lt"/>
              </a:rPr>
              <a:t>游戏目标设计</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2030402" y="1763004"/>
            <a:ext cx="2225040" cy="33718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STEP1</a:t>
            </a: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sp>
        <p:nvSpPr>
          <p:cNvPr id="57" name="文本框 56"/>
          <p:cNvSpPr txBox="1"/>
          <p:nvPr/>
        </p:nvSpPr>
        <p:spPr>
          <a:xfrm>
            <a:off x="774597" y="2413337"/>
            <a:ext cx="4736650" cy="2031325"/>
          </a:xfrm>
          <a:prstGeom prst="rect">
            <a:avLst/>
          </a:prstGeom>
          <a:noFill/>
        </p:spPr>
        <p:txBody>
          <a:bodyPr wrap="square" rtlCol="0">
            <a:spAutoFit/>
          </a:bodyPr>
          <a:lstStyle/>
          <a:p>
            <a:pPr algn="just"/>
            <a:r>
              <a:rPr lang="zh-CN" altLang="zh-CN"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随着科技水平的不断提高，游戏逐渐变得丰富多样，各式各样的游戏层出不穷，简单趣味的游戏不乏少数，但具有挑战性的游戏更能激发玩家的兴趣</a:t>
            </a:r>
            <a:r>
              <a:rPr lang="en-US" altLang="zh-CN"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r>
              <a:rPr lang="zh-CN" altLang="zh-CN"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现代人的思维能力越来越活跃</a:t>
            </a:r>
            <a:r>
              <a:rPr lang="en-US" altLang="zh-CN"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r>
              <a:rPr lang="zh-CN" altLang="zh-CN"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平淡乏味的游戏操作已经不能满足大家的需求</a:t>
            </a:r>
            <a:r>
              <a:rPr lang="en-US" altLang="zh-CN"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r>
              <a:rPr lang="zh-CN" altLang="zh-CN"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追求完美、极限、刺激、潜能才能得到最大的成就感。</a:t>
            </a:r>
            <a:endParaRPr lang="zh-CN" altLang="zh-CN" kern="100" dirty="0">
              <a:effectLst/>
              <a:latin typeface="等线" panose="02010600030101010101" charset="-122"/>
              <a:ea typeface="等线" panose="02010600030101010101" charset="-122"/>
              <a:cs typeface="Times New Roman" panose="02020603050405020304" pitchFamily="18" charset="0"/>
            </a:endParaRPr>
          </a:p>
        </p:txBody>
      </p:sp>
      <p:sp>
        <p:nvSpPr>
          <p:cNvPr id="58" name="文本框 57"/>
          <p:cNvSpPr txBox="1"/>
          <p:nvPr/>
        </p:nvSpPr>
        <p:spPr>
          <a:xfrm>
            <a:off x="7804241" y="1763004"/>
            <a:ext cx="2225040" cy="33718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STEP2</a:t>
            </a: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sp>
        <p:nvSpPr>
          <p:cNvPr id="59" name="文本框 58"/>
          <p:cNvSpPr txBox="1"/>
          <p:nvPr/>
        </p:nvSpPr>
        <p:spPr>
          <a:xfrm>
            <a:off x="6181725" y="2413337"/>
            <a:ext cx="5146225" cy="2031325"/>
          </a:xfrm>
          <a:prstGeom prst="rect">
            <a:avLst/>
          </a:prstGeom>
          <a:noFill/>
        </p:spPr>
        <p:txBody>
          <a:bodyPr wrap="square" rtlCol="0">
            <a:spAutoFit/>
          </a:bodyPr>
          <a:lstStyle/>
          <a:p>
            <a:pPr algn="just"/>
            <a:r>
              <a:rPr lang="zh-CN"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在游戏的闯关模式中不断的通关会获得一定的奖励，通过奖励的物品可进行相应的兑换人物；可爱的中国风和卡通风结合的人物设计和背景设计给人以强烈的视觉感受；在无尽模式中随着高度的增加，失足跌落造成的心痛感也会给玩家以极大的“快乐”；好友排名机制会给玩家更多的动力去挑战这个游戏，以获得更多的成就感；</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849499" y="1175259"/>
            <a:ext cx="586846" cy="586846"/>
          </a:xfrm>
          <a:prstGeom prst="rect">
            <a:avLst/>
          </a:prstGeom>
        </p:spPr>
      </p:pic>
      <p:pic>
        <p:nvPicPr>
          <p:cNvPr id="3" name="图片 2"/>
          <p:cNvPicPr>
            <a:picLocks noChangeAspect="1"/>
          </p:cNvPicPr>
          <p:nvPr/>
        </p:nvPicPr>
        <p:blipFill>
          <a:blip r:embed="rId2"/>
          <a:stretch>
            <a:fillRect/>
          </a:stretch>
        </p:blipFill>
        <p:spPr>
          <a:xfrm>
            <a:off x="8624128" y="1176838"/>
            <a:ext cx="585267" cy="585267"/>
          </a:xfrm>
          <a:prstGeom prst="rect">
            <a:avLst/>
          </a:prstGeom>
        </p:spPr>
      </p:pic>
      <p:sp>
        <p:nvSpPr>
          <p:cNvPr id="7" name="文本框 6"/>
          <p:cNvSpPr txBox="1"/>
          <p:nvPr/>
        </p:nvSpPr>
        <p:spPr>
          <a:xfrm>
            <a:off x="2849499" y="2022634"/>
            <a:ext cx="1476375" cy="338554"/>
          </a:xfrm>
          <a:prstGeom prst="rect">
            <a:avLst/>
          </a:prstGeom>
          <a:noFill/>
        </p:spPr>
        <p:txBody>
          <a:bodyPr wrap="square" rtlCol="0">
            <a:spAutoFit/>
          </a:bodyPr>
          <a:lstStyle/>
          <a:p>
            <a:r>
              <a:rPr lang="zh-CN" altLang="en-US" sz="1600" dirty="0"/>
              <a:t>玩法</a:t>
            </a:r>
            <a:endParaRPr lang="zh-CN" altLang="en-US" sz="1600" dirty="0"/>
          </a:p>
        </p:txBody>
      </p:sp>
      <p:sp>
        <p:nvSpPr>
          <p:cNvPr id="8" name="文本框 7"/>
          <p:cNvSpPr txBox="1"/>
          <p:nvPr/>
        </p:nvSpPr>
        <p:spPr>
          <a:xfrm>
            <a:off x="8158786" y="2040672"/>
            <a:ext cx="2101218" cy="338554"/>
          </a:xfrm>
          <a:prstGeom prst="rect">
            <a:avLst/>
          </a:prstGeom>
          <a:noFill/>
        </p:spPr>
        <p:txBody>
          <a:bodyPr wrap="square" rtlCol="0">
            <a:spAutoFit/>
          </a:bodyPr>
          <a:lstStyle/>
          <a:p>
            <a:r>
              <a:rPr lang="zh-CN" altLang="en-US" sz="1600" dirty="0"/>
              <a:t>增强游戏体验</a:t>
            </a:r>
            <a:endParaRPr lang="zh-CN" altLang="en-US" sz="1600" dirty="0"/>
          </a:p>
        </p:txBody>
      </p:sp>
      <p:sp>
        <p:nvSpPr>
          <p:cNvPr id="9" name="文本框 8"/>
          <p:cNvSpPr txBox="1"/>
          <p:nvPr/>
        </p:nvSpPr>
        <p:spPr>
          <a:xfrm>
            <a:off x="2030402" y="5352705"/>
            <a:ext cx="7505700" cy="646331"/>
          </a:xfrm>
          <a:prstGeom prst="rect">
            <a:avLst/>
          </a:prstGeom>
          <a:noFill/>
        </p:spPr>
        <p:txBody>
          <a:bodyPr wrap="square" rtlCol="0">
            <a:spAutoFit/>
          </a:bodyPr>
          <a:lstStyle/>
          <a:p>
            <a:r>
              <a:rPr lang="zh-CN"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随着游戏的推进，更高的难度，更容易的失误，更多奇妙设置的关卡会让玩家保持高度的注意力，因为一旦失误，就有可能从头开始</a:t>
            </a:r>
            <a:r>
              <a:rPr lang="zh-CN" altLang="en-US"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endParaRPr lang="zh-CN" altLang="en-US" dirty="0"/>
          </a:p>
        </p:txBody>
      </p:sp>
      <p:sp>
        <p:nvSpPr>
          <p:cNvPr id="10" name="文本框 9"/>
          <p:cNvSpPr txBox="1"/>
          <p:nvPr/>
        </p:nvSpPr>
        <p:spPr>
          <a:xfrm>
            <a:off x="316983" y="5506593"/>
            <a:ext cx="2225040" cy="33718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STEP3</a:t>
            </a: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3"/>
          <a:stretch>
            <a:fillRect/>
          </a:stretch>
        </p:blipFill>
        <p:spPr>
          <a:xfrm>
            <a:off x="1133821" y="4921326"/>
            <a:ext cx="591363" cy="585267"/>
          </a:xfrm>
          <a:prstGeom prst="rect">
            <a:avLst/>
          </a:prstGeom>
        </p:spPr>
      </p:pic>
      <p:sp>
        <p:nvSpPr>
          <p:cNvPr id="13" name="文本框 12"/>
          <p:cNvSpPr txBox="1"/>
          <p:nvPr/>
        </p:nvSpPr>
        <p:spPr>
          <a:xfrm>
            <a:off x="1029394" y="5776363"/>
            <a:ext cx="800219" cy="338554"/>
          </a:xfrm>
          <a:prstGeom prst="rect">
            <a:avLst/>
          </a:prstGeom>
          <a:noFill/>
        </p:spPr>
        <p:txBody>
          <a:bodyPr wrap="none" rtlCol="0">
            <a:spAutoFit/>
          </a:bodyPr>
          <a:lstStyle/>
          <a:p>
            <a:r>
              <a:rPr lang="zh-CN" altLang="en-US" sz="1600" dirty="0"/>
              <a:t>沉浸感</a:t>
            </a:r>
            <a:endParaRPr lang="zh-CN" altLang="en-US" sz="1600" dirty="0"/>
          </a:p>
        </p:txBody>
      </p:sp>
    </p:spTree>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3276064" cy="521970"/>
          </a:xfrm>
          <a:prstGeom prst="rect">
            <a:avLst/>
          </a:prstGeom>
          <a:noFill/>
        </p:spPr>
        <p:txBody>
          <a:bodyPr wrap="square" rtlCol="0">
            <a:spAutoFit/>
          </a:bodyPr>
          <a:lstStyle/>
          <a:p>
            <a:r>
              <a:rPr lang="en-US" altLang="zh-CN" sz="2800" kern="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2"/>
              </a:rPr>
              <a:t>2</a:t>
            </a:r>
            <a:r>
              <a:rPr lang="en-US" altLang="zh-CN" sz="2800" kern="0" dirty="0">
                <a:solidFill>
                  <a:srgbClr val="333333"/>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800" kern="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zh-CN" altLang="zh-CN" sz="1400" kern="0" dirty="0">
                <a:solidFill>
                  <a:srgbClr val="333333"/>
                </a:solidFill>
                <a:effectLst/>
                <a:latin typeface="+mj-lt"/>
                <a:ea typeface="+mj-lt"/>
                <a:cs typeface="宋体" panose="02010600030101010101" pitchFamily="2" charset="-122"/>
              </a:rPr>
              <a:t>设计和实现约束</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任意多边形 6"/>
          <p:cNvSpPr/>
          <p:nvPr/>
        </p:nvSpPr>
        <p:spPr>
          <a:xfrm rot="5400000">
            <a:off x="3305444" y="2310468"/>
            <a:ext cx="762001" cy="4439191"/>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 name="connsiteX7" fmla="*/ 2318 h 2362"/>
              <a:gd name="connsiteY7" fmla="*/ 2318 h 2362"/>
              <a:gd name="connsiteX8" fmla="*/ 2318 h 2362"/>
              <a:gd name="connsiteY8" fmla="*/ 2318 h 2362"/>
              <a:gd name="connsiteX9" fmla="*/ 2318 h 2362"/>
              <a:gd name="connsiteY9" fmla="*/ 2318 h 2362"/>
              <a:gd name="connsiteX10" fmla="*/ 2318 h 2362"/>
              <a:gd name="connsiteY10" fmla="*/ 2318 h 2362"/>
              <a:gd name="connsiteX11" fmla="*/ 2318 h 2362"/>
              <a:gd name="connsiteY11" fmla="*/ 2318 h 2362"/>
              <a:gd name="connsiteX12" fmla="*/ 2318 h 2362"/>
              <a:gd name="connsiteY12" fmla="*/ 2318 h 2362"/>
              <a:gd name="connsiteX13" fmla="*/ 2318 h 2362"/>
              <a:gd name="connsiteY13" fmla="*/ 2318 h 2362"/>
              <a:gd name="connsiteX14" fmla="*/ 2318 h 2362"/>
              <a:gd name="connsiteY14" fmla="*/ 2318 h 2362"/>
              <a:gd name="connsiteX15" fmla="*/ 2318 h 2362"/>
              <a:gd name="connsiteY15"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62001" h="4439191">
                <a:moveTo>
                  <a:pt x="70116" y="4052106"/>
                </a:moveTo>
                <a:cubicBezTo>
                  <a:pt x="70116" y="4223803"/>
                  <a:pt x="209304" y="4362991"/>
                  <a:pt x="381001" y="4362991"/>
                </a:cubicBezTo>
                <a:cubicBezTo>
                  <a:pt x="552698" y="4362991"/>
                  <a:pt x="691886" y="4223803"/>
                  <a:pt x="691886" y="4052106"/>
                </a:cubicBezTo>
                <a:cubicBezTo>
                  <a:pt x="691886" y="3880409"/>
                  <a:pt x="552698" y="3741221"/>
                  <a:pt x="381001" y="3741221"/>
                </a:cubicBezTo>
                <a:cubicBezTo>
                  <a:pt x="209304" y="3741221"/>
                  <a:pt x="70116" y="3880409"/>
                  <a:pt x="70116" y="4052106"/>
                </a:cubicBezTo>
                <a:close/>
                <a:moveTo>
                  <a:pt x="0" y="4058191"/>
                </a:moveTo>
                <a:lnTo>
                  <a:pt x="0" y="514891"/>
                </a:lnTo>
                <a:cubicBezTo>
                  <a:pt x="0" y="357076"/>
                  <a:pt x="95952" y="221671"/>
                  <a:pt x="232698" y="163832"/>
                </a:cubicBezTo>
                <a:lnTo>
                  <a:pt x="293045" y="151648"/>
                </a:lnTo>
                <a:lnTo>
                  <a:pt x="381001" y="0"/>
                </a:lnTo>
                <a:lnTo>
                  <a:pt x="468957" y="151648"/>
                </a:lnTo>
                <a:lnTo>
                  <a:pt x="529303" y="163832"/>
                </a:lnTo>
                <a:cubicBezTo>
                  <a:pt x="666049" y="221671"/>
                  <a:pt x="762001" y="357076"/>
                  <a:pt x="762001" y="514891"/>
                </a:cubicBezTo>
                <a:lnTo>
                  <a:pt x="762001" y="4058191"/>
                </a:lnTo>
                <a:cubicBezTo>
                  <a:pt x="762001" y="4268611"/>
                  <a:pt x="591421" y="4439191"/>
                  <a:pt x="381001" y="4439191"/>
                </a:cubicBezTo>
                <a:cubicBezTo>
                  <a:pt x="170580" y="4439191"/>
                  <a:pt x="0" y="4268611"/>
                  <a:pt x="0" y="405819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lumMod val="85000"/>
                  <a:lumOff val="15000"/>
                </a:schemeClr>
              </a:solidFill>
            </a:endParaRPr>
          </a:p>
        </p:txBody>
      </p:sp>
      <p:sp>
        <p:nvSpPr>
          <p:cNvPr id="8" name="任意多边形 7"/>
          <p:cNvSpPr/>
          <p:nvPr/>
        </p:nvSpPr>
        <p:spPr>
          <a:xfrm rot="5400000">
            <a:off x="3305445" y="1103709"/>
            <a:ext cx="762001" cy="4439191"/>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 name="connsiteX7" fmla="*/ 2318 h 2362"/>
              <a:gd name="connsiteY7" fmla="*/ 2318 h 2362"/>
              <a:gd name="connsiteX8" fmla="*/ 2318 h 2362"/>
              <a:gd name="connsiteY8" fmla="*/ 2318 h 2362"/>
              <a:gd name="connsiteX9" fmla="*/ 2318 h 2362"/>
              <a:gd name="connsiteY9" fmla="*/ 2318 h 2362"/>
              <a:gd name="connsiteX10" fmla="*/ 2318 h 2362"/>
              <a:gd name="connsiteY10" fmla="*/ 2318 h 2362"/>
              <a:gd name="connsiteX11" fmla="*/ 2318 h 2362"/>
              <a:gd name="connsiteY11" fmla="*/ 2318 h 2362"/>
              <a:gd name="connsiteX12" fmla="*/ 2318 h 2362"/>
              <a:gd name="connsiteY12" fmla="*/ 2318 h 2362"/>
              <a:gd name="connsiteX13" fmla="*/ 2318 h 2362"/>
              <a:gd name="connsiteY13" fmla="*/ 2318 h 2362"/>
              <a:gd name="connsiteX14" fmla="*/ 2318 h 2362"/>
              <a:gd name="connsiteY14" fmla="*/ 2318 h 2362"/>
              <a:gd name="connsiteX15" fmla="*/ 2318 h 2362"/>
              <a:gd name="connsiteY15"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62001" h="4439191">
                <a:moveTo>
                  <a:pt x="55209" y="4052106"/>
                </a:moveTo>
                <a:cubicBezTo>
                  <a:pt x="55209" y="4223803"/>
                  <a:pt x="194397" y="4362991"/>
                  <a:pt x="366094" y="4362991"/>
                </a:cubicBezTo>
                <a:cubicBezTo>
                  <a:pt x="537791" y="4362991"/>
                  <a:pt x="676979" y="4223803"/>
                  <a:pt x="676979" y="4052106"/>
                </a:cubicBezTo>
                <a:cubicBezTo>
                  <a:pt x="676979" y="3880409"/>
                  <a:pt x="537791" y="3741221"/>
                  <a:pt x="366094" y="3741221"/>
                </a:cubicBezTo>
                <a:cubicBezTo>
                  <a:pt x="194397" y="3741221"/>
                  <a:pt x="55209" y="3880409"/>
                  <a:pt x="55209" y="4052106"/>
                </a:cubicBezTo>
                <a:close/>
                <a:moveTo>
                  <a:pt x="0" y="4058191"/>
                </a:moveTo>
                <a:lnTo>
                  <a:pt x="0" y="514891"/>
                </a:lnTo>
                <a:cubicBezTo>
                  <a:pt x="0" y="357076"/>
                  <a:pt x="95952" y="221671"/>
                  <a:pt x="232698" y="163832"/>
                </a:cubicBezTo>
                <a:lnTo>
                  <a:pt x="293045" y="151648"/>
                </a:lnTo>
                <a:lnTo>
                  <a:pt x="381001" y="0"/>
                </a:lnTo>
                <a:lnTo>
                  <a:pt x="468957" y="151648"/>
                </a:lnTo>
                <a:lnTo>
                  <a:pt x="529303" y="163832"/>
                </a:lnTo>
                <a:cubicBezTo>
                  <a:pt x="666049" y="221671"/>
                  <a:pt x="762001" y="357076"/>
                  <a:pt x="762001" y="514891"/>
                </a:cubicBezTo>
                <a:lnTo>
                  <a:pt x="762001" y="4058191"/>
                </a:lnTo>
                <a:cubicBezTo>
                  <a:pt x="762001" y="4268611"/>
                  <a:pt x="591421" y="4439191"/>
                  <a:pt x="381001" y="4439191"/>
                </a:cubicBezTo>
                <a:cubicBezTo>
                  <a:pt x="170580" y="4439191"/>
                  <a:pt x="0" y="4268611"/>
                  <a:pt x="0" y="405819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lumMod val="85000"/>
                  <a:lumOff val="15000"/>
                </a:schemeClr>
              </a:solidFill>
            </a:endParaRPr>
          </a:p>
        </p:txBody>
      </p:sp>
      <p:sp>
        <p:nvSpPr>
          <p:cNvPr id="9" name="任意多边形 8"/>
          <p:cNvSpPr/>
          <p:nvPr/>
        </p:nvSpPr>
        <p:spPr>
          <a:xfrm rot="16200000">
            <a:off x="8293177" y="2799810"/>
            <a:ext cx="762001" cy="4439191"/>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 name="connsiteX7" fmla="*/ 2318 h 2362"/>
              <a:gd name="connsiteY7" fmla="*/ 2318 h 2362"/>
              <a:gd name="connsiteX8" fmla="*/ 2318 h 2362"/>
              <a:gd name="connsiteY8" fmla="*/ 2318 h 2362"/>
              <a:gd name="connsiteX9" fmla="*/ 2318 h 2362"/>
              <a:gd name="connsiteY9" fmla="*/ 2318 h 2362"/>
              <a:gd name="connsiteX10" fmla="*/ 2318 h 2362"/>
              <a:gd name="connsiteY10" fmla="*/ 2318 h 2362"/>
              <a:gd name="connsiteX11" fmla="*/ 2318 h 2362"/>
              <a:gd name="connsiteY11" fmla="*/ 2318 h 2362"/>
              <a:gd name="connsiteX12" fmla="*/ 2318 h 2362"/>
              <a:gd name="connsiteY12" fmla="*/ 2318 h 2362"/>
              <a:gd name="connsiteX13" fmla="*/ 2318 h 2362"/>
              <a:gd name="connsiteY13" fmla="*/ 2318 h 2362"/>
              <a:gd name="connsiteX14" fmla="*/ 2318 h 2362"/>
              <a:gd name="connsiteY14" fmla="*/ 2318 h 2362"/>
              <a:gd name="connsiteX15" fmla="*/ 2318 h 2362"/>
              <a:gd name="connsiteY15"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62001" h="4439191">
                <a:moveTo>
                  <a:pt x="691886" y="4058191"/>
                </a:moveTo>
                <a:cubicBezTo>
                  <a:pt x="691886" y="3886494"/>
                  <a:pt x="552698" y="3747306"/>
                  <a:pt x="381001" y="3747306"/>
                </a:cubicBezTo>
                <a:cubicBezTo>
                  <a:pt x="209304" y="3747306"/>
                  <a:pt x="70116" y="3886494"/>
                  <a:pt x="70116" y="4058191"/>
                </a:cubicBezTo>
                <a:cubicBezTo>
                  <a:pt x="70116" y="4229888"/>
                  <a:pt x="209304" y="4369076"/>
                  <a:pt x="381001" y="4369076"/>
                </a:cubicBezTo>
                <a:cubicBezTo>
                  <a:pt x="552698" y="4369076"/>
                  <a:pt x="691886" y="4229888"/>
                  <a:pt x="691886" y="4058191"/>
                </a:cubicBezTo>
                <a:close/>
                <a:moveTo>
                  <a:pt x="762001" y="514891"/>
                </a:moveTo>
                <a:lnTo>
                  <a:pt x="762001" y="4058191"/>
                </a:lnTo>
                <a:cubicBezTo>
                  <a:pt x="762001" y="4268611"/>
                  <a:pt x="591421" y="4439191"/>
                  <a:pt x="381001" y="4439191"/>
                </a:cubicBezTo>
                <a:cubicBezTo>
                  <a:pt x="170580" y="4439191"/>
                  <a:pt x="0" y="4268611"/>
                  <a:pt x="0" y="4058191"/>
                </a:cubicBezTo>
                <a:lnTo>
                  <a:pt x="0" y="514891"/>
                </a:lnTo>
                <a:cubicBezTo>
                  <a:pt x="0" y="357076"/>
                  <a:pt x="95952" y="221671"/>
                  <a:pt x="232698" y="163832"/>
                </a:cubicBezTo>
                <a:lnTo>
                  <a:pt x="293045" y="151648"/>
                </a:lnTo>
                <a:lnTo>
                  <a:pt x="381001" y="0"/>
                </a:lnTo>
                <a:lnTo>
                  <a:pt x="468957" y="151648"/>
                </a:lnTo>
                <a:lnTo>
                  <a:pt x="529303" y="163832"/>
                </a:lnTo>
                <a:cubicBezTo>
                  <a:pt x="666049" y="221671"/>
                  <a:pt x="762001" y="357076"/>
                  <a:pt x="762001" y="51489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lumMod val="85000"/>
                  <a:lumOff val="15000"/>
                </a:schemeClr>
              </a:solidFill>
            </a:endParaRPr>
          </a:p>
        </p:txBody>
      </p:sp>
      <p:sp>
        <p:nvSpPr>
          <p:cNvPr id="10" name="任意多边形 9"/>
          <p:cNvSpPr/>
          <p:nvPr/>
        </p:nvSpPr>
        <p:spPr>
          <a:xfrm rot="16200000">
            <a:off x="8315595" y="1653199"/>
            <a:ext cx="762001" cy="4439191"/>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 name="connsiteX7" fmla="*/ 2318 h 2362"/>
              <a:gd name="connsiteY7" fmla="*/ 2318 h 2362"/>
              <a:gd name="connsiteX8" fmla="*/ 2318 h 2362"/>
              <a:gd name="connsiteY8" fmla="*/ 2318 h 2362"/>
              <a:gd name="connsiteX9" fmla="*/ 2318 h 2362"/>
              <a:gd name="connsiteY9" fmla="*/ 2318 h 2362"/>
              <a:gd name="connsiteX10" fmla="*/ 2318 h 2362"/>
              <a:gd name="connsiteY10" fmla="*/ 2318 h 2362"/>
              <a:gd name="connsiteX11" fmla="*/ 2318 h 2362"/>
              <a:gd name="connsiteY11" fmla="*/ 2318 h 2362"/>
              <a:gd name="connsiteX12" fmla="*/ 2318 h 2362"/>
              <a:gd name="connsiteY12" fmla="*/ 2318 h 2362"/>
              <a:gd name="connsiteX13" fmla="*/ 2318 h 2362"/>
              <a:gd name="connsiteY13" fmla="*/ 2318 h 2362"/>
              <a:gd name="connsiteX14" fmla="*/ 2318 h 2362"/>
              <a:gd name="connsiteY14" fmla="*/ 2318 h 2362"/>
              <a:gd name="connsiteX15" fmla="*/ 2318 h 2362"/>
              <a:gd name="connsiteY15"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62001" h="4439191">
                <a:moveTo>
                  <a:pt x="691886" y="4058191"/>
                </a:moveTo>
                <a:cubicBezTo>
                  <a:pt x="691886" y="3886494"/>
                  <a:pt x="552698" y="3747306"/>
                  <a:pt x="381001" y="3747306"/>
                </a:cubicBezTo>
                <a:cubicBezTo>
                  <a:pt x="209304" y="3747306"/>
                  <a:pt x="70116" y="3886494"/>
                  <a:pt x="70116" y="4058191"/>
                </a:cubicBezTo>
                <a:cubicBezTo>
                  <a:pt x="70116" y="4229888"/>
                  <a:pt x="209304" y="4369076"/>
                  <a:pt x="381001" y="4369076"/>
                </a:cubicBezTo>
                <a:cubicBezTo>
                  <a:pt x="552698" y="4369076"/>
                  <a:pt x="691886" y="4229888"/>
                  <a:pt x="691886" y="4058191"/>
                </a:cubicBezTo>
                <a:close/>
                <a:moveTo>
                  <a:pt x="762001" y="514891"/>
                </a:moveTo>
                <a:lnTo>
                  <a:pt x="762001" y="4058191"/>
                </a:lnTo>
                <a:cubicBezTo>
                  <a:pt x="762001" y="4268611"/>
                  <a:pt x="591421" y="4439191"/>
                  <a:pt x="381001" y="4439191"/>
                </a:cubicBezTo>
                <a:cubicBezTo>
                  <a:pt x="170580" y="4439191"/>
                  <a:pt x="0" y="4268611"/>
                  <a:pt x="0" y="4058191"/>
                </a:cubicBezTo>
                <a:lnTo>
                  <a:pt x="0" y="514891"/>
                </a:lnTo>
                <a:cubicBezTo>
                  <a:pt x="0" y="357076"/>
                  <a:pt x="95952" y="221671"/>
                  <a:pt x="232698" y="163832"/>
                </a:cubicBezTo>
                <a:lnTo>
                  <a:pt x="293045" y="151648"/>
                </a:lnTo>
                <a:lnTo>
                  <a:pt x="381001" y="0"/>
                </a:lnTo>
                <a:lnTo>
                  <a:pt x="468957" y="151648"/>
                </a:lnTo>
                <a:lnTo>
                  <a:pt x="529303" y="163832"/>
                </a:lnTo>
                <a:cubicBezTo>
                  <a:pt x="666049" y="221671"/>
                  <a:pt x="762001" y="357076"/>
                  <a:pt x="762001" y="51489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lumMod val="85000"/>
                  <a:lumOff val="15000"/>
                </a:schemeClr>
              </a:solidFill>
            </a:endParaRPr>
          </a:p>
        </p:txBody>
      </p:sp>
      <p:sp>
        <p:nvSpPr>
          <p:cNvPr id="11" name="文本框 10"/>
          <p:cNvSpPr txBox="1"/>
          <p:nvPr/>
        </p:nvSpPr>
        <p:spPr>
          <a:xfrm>
            <a:off x="2145769" y="4303278"/>
            <a:ext cx="3397781" cy="584775"/>
          </a:xfrm>
          <a:prstGeom prst="rect">
            <a:avLst/>
          </a:prstGeom>
          <a:noFill/>
        </p:spPr>
        <p:txBody>
          <a:bodyPr wrap="square" rtlCol="0">
            <a:spAutoFit/>
          </a:bodyPr>
          <a:lstStyle/>
          <a:p>
            <a:r>
              <a:rPr lang="zh-CN" altLang="en-US" sz="1800" kern="0" dirty="0">
                <a:solidFill>
                  <a:schemeClr val="bg1"/>
                </a:solidFill>
                <a:effectLst/>
                <a:latin typeface="黑体" panose="02010609060101010101" charset="-122"/>
                <a:ea typeface="黑体" panose="02010609060101010101" charset="-122"/>
                <a:cs typeface="宋体" panose="02010600030101010101" pitchFamily="2" charset="-122"/>
              </a:rPr>
              <a:t>开发工具采用：</a:t>
            </a:r>
            <a:r>
              <a:rPr lang="zh-CN" altLang="zh-CN" sz="1800" kern="0" dirty="0">
                <a:solidFill>
                  <a:schemeClr val="bg1"/>
                </a:solidFill>
                <a:effectLst/>
                <a:latin typeface="黑体" panose="02010609060101010101" charset="-122"/>
                <a:ea typeface="黑体" panose="02010609060101010101" charset="-122"/>
                <a:cs typeface="宋体" panose="02010600030101010101" pitchFamily="2" charset="-122"/>
              </a:rPr>
              <a:t>微信开发者工具</a:t>
            </a:r>
            <a:endParaRPr lang="zh-CN" altLang="zh-CN" sz="1800" kern="100" dirty="0">
              <a:solidFill>
                <a:schemeClr val="bg1"/>
              </a:solidFill>
              <a:effectLst/>
              <a:latin typeface="黑体" panose="02010609060101010101" charset="-122"/>
              <a:ea typeface="黑体" panose="02010609060101010101" charset="-122"/>
              <a:cs typeface="Times New Roman" panose="02020603050405020304" pitchFamily="18" charset="0"/>
            </a:endParaRPr>
          </a:p>
          <a:p>
            <a:endParaRPr lang="zh-CN" altLang="en-US" sz="1400" dirty="0">
              <a:solidFill>
                <a:schemeClr val="bg1"/>
              </a:solidFill>
              <a:latin typeface="FZZhengHeiS-DB-GB" panose="02000000000000000000" pitchFamily="2" charset="0"/>
              <a:ea typeface="FZZhengHeiS-DB-GB" panose="02000000000000000000" pitchFamily="2" charset="0"/>
            </a:endParaRPr>
          </a:p>
        </p:txBody>
      </p:sp>
      <p:sp>
        <p:nvSpPr>
          <p:cNvPr id="12" name="文本框 11"/>
          <p:cNvSpPr txBox="1"/>
          <p:nvPr/>
        </p:nvSpPr>
        <p:spPr>
          <a:xfrm>
            <a:off x="6864157" y="3688128"/>
            <a:ext cx="3051368" cy="369332"/>
          </a:xfrm>
          <a:prstGeom prst="rect">
            <a:avLst/>
          </a:prstGeom>
          <a:noFill/>
        </p:spPr>
        <p:txBody>
          <a:bodyPr wrap="square" rtlCol="0">
            <a:spAutoFit/>
          </a:bodyPr>
          <a:lstStyle/>
          <a:p>
            <a:pPr algn="just"/>
            <a:r>
              <a:rPr lang="zh-CN" altLang="zh-CN" sz="1800" kern="0" dirty="0">
                <a:solidFill>
                  <a:schemeClr val="bg1"/>
                </a:solidFill>
                <a:effectLst/>
                <a:latin typeface="黑体" panose="02010609060101010101" charset="-122"/>
                <a:ea typeface="黑体" panose="02010609060101010101" charset="-122"/>
                <a:cs typeface="宋体" panose="02010600030101010101" pitchFamily="2" charset="-122"/>
              </a:rPr>
              <a:t>开发语言采用</a:t>
            </a:r>
            <a:r>
              <a:rPr lang="zh-CN" altLang="en-US" sz="1800" kern="0" dirty="0">
                <a:solidFill>
                  <a:schemeClr val="bg1"/>
                </a:solidFill>
                <a:effectLst/>
                <a:latin typeface="黑体" panose="02010609060101010101" charset="-122"/>
                <a:ea typeface="黑体" panose="02010609060101010101" charset="-122"/>
                <a:cs typeface="宋体" panose="02010600030101010101" pitchFamily="2" charset="-122"/>
              </a:rPr>
              <a:t>：</a:t>
            </a:r>
            <a:r>
              <a:rPr lang="en-US" altLang="zh-CN" sz="1800" kern="0" dirty="0">
                <a:solidFill>
                  <a:schemeClr val="bg1"/>
                </a:solidFill>
                <a:effectLst/>
                <a:latin typeface="黑体" panose="02010609060101010101" charset="-122"/>
                <a:ea typeface="黑体" panose="02010609060101010101" charset="-122"/>
                <a:cs typeface="宋体" panose="02010600030101010101" pitchFamily="2" charset="-122"/>
              </a:rPr>
              <a:t>JavaScript</a:t>
            </a:r>
            <a:endParaRPr lang="zh-CN" altLang="zh-CN" sz="1800" kern="100" dirty="0">
              <a:solidFill>
                <a:schemeClr val="bg1"/>
              </a:solidFill>
              <a:effectLst/>
              <a:latin typeface="黑体" panose="02010609060101010101" charset="-122"/>
              <a:ea typeface="黑体" panose="02010609060101010101" charset="-122"/>
              <a:cs typeface="Times New Roman" panose="02020603050405020304" pitchFamily="18" charset="0"/>
            </a:endParaRPr>
          </a:p>
        </p:txBody>
      </p:sp>
      <p:sp>
        <p:nvSpPr>
          <p:cNvPr id="13" name="文本框 12"/>
          <p:cNvSpPr txBox="1"/>
          <p:nvPr/>
        </p:nvSpPr>
        <p:spPr>
          <a:xfrm>
            <a:off x="6957281" y="4834739"/>
            <a:ext cx="2865120" cy="369332"/>
          </a:xfrm>
          <a:prstGeom prst="rect">
            <a:avLst/>
          </a:prstGeom>
          <a:noFill/>
        </p:spPr>
        <p:txBody>
          <a:bodyPr wrap="square" rtlCol="0">
            <a:spAutoFit/>
          </a:bodyPr>
          <a:lstStyle/>
          <a:p>
            <a:pPr algn="just"/>
            <a:r>
              <a:rPr lang="zh-CN" altLang="zh-CN" sz="1800" kern="0" dirty="0">
                <a:solidFill>
                  <a:schemeClr val="bg1"/>
                </a:solidFill>
                <a:effectLst/>
                <a:latin typeface="黑体" panose="02010609060101010101" charset="-122"/>
                <a:ea typeface="黑体" panose="02010609060101010101" charset="-122"/>
                <a:cs typeface="宋体" panose="02010600030101010101" pitchFamily="2" charset="-122"/>
              </a:rPr>
              <a:t>游戏引擎</a:t>
            </a:r>
            <a:r>
              <a:rPr lang="zh-CN" altLang="en-US" sz="1800" kern="0" dirty="0">
                <a:solidFill>
                  <a:schemeClr val="bg1"/>
                </a:solidFill>
                <a:effectLst/>
                <a:latin typeface="黑体" panose="02010609060101010101" charset="-122"/>
                <a:ea typeface="黑体" panose="02010609060101010101" charset="-122"/>
                <a:cs typeface="宋体" panose="02010600030101010101" pitchFamily="2" charset="-122"/>
              </a:rPr>
              <a:t>：</a:t>
            </a:r>
            <a:r>
              <a:rPr lang="zh-CN" altLang="zh-CN" sz="1800" kern="0" dirty="0">
                <a:solidFill>
                  <a:schemeClr val="bg1"/>
                </a:solidFill>
                <a:effectLst/>
                <a:latin typeface="黑体" panose="02010609060101010101" charset="-122"/>
                <a:ea typeface="黑体" panose="02010609060101010101" charset="-122"/>
                <a:cs typeface="宋体" panose="02010600030101010101" pitchFamily="2" charset="-122"/>
              </a:rPr>
              <a:t>采用</a:t>
            </a:r>
            <a:r>
              <a:rPr lang="en-US" altLang="zh-CN" sz="1800" kern="0" dirty="0">
                <a:solidFill>
                  <a:schemeClr val="bg1"/>
                </a:solidFill>
                <a:effectLst/>
                <a:latin typeface="黑体" panose="02010609060101010101" charset="-122"/>
                <a:ea typeface="黑体" panose="02010609060101010101" charset="-122"/>
                <a:cs typeface="宋体" panose="02010600030101010101" pitchFamily="2" charset="-122"/>
              </a:rPr>
              <a:t>Cocos</a:t>
            </a:r>
            <a:endParaRPr lang="zh-CN" altLang="zh-CN" sz="1800" kern="100" dirty="0">
              <a:solidFill>
                <a:schemeClr val="bg1"/>
              </a:solidFill>
              <a:effectLst/>
              <a:latin typeface="黑体" panose="02010609060101010101" charset="-122"/>
              <a:ea typeface="黑体" panose="02010609060101010101" charset="-122"/>
              <a:cs typeface="Times New Roman" panose="02020603050405020304" pitchFamily="18" charset="0"/>
            </a:endParaRPr>
          </a:p>
        </p:txBody>
      </p:sp>
      <p:sp>
        <p:nvSpPr>
          <p:cNvPr id="14" name="文本框 13"/>
          <p:cNvSpPr txBox="1"/>
          <p:nvPr/>
        </p:nvSpPr>
        <p:spPr>
          <a:xfrm>
            <a:off x="2253885" y="3098752"/>
            <a:ext cx="2865120" cy="369332"/>
          </a:xfrm>
          <a:prstGeom prst="rect">
            <a:avLst/>
          </a:prstGeom>
          <a:noFill/>
        </p:spPr>
        <p:txBody>
          <a:bodyPr wrap="square" rtlCol="0">
            <a:spAutoFit/>
          </a:bodyPr>
          <a:lstStyle/>
          <a:p>
            <a:pPr algn="just"/>
            <a:r>
              <a:rPr lang="zh-CN" altLang="zh-CN" sz="1800" kern="0" dirty="0">
                <a:solidFill>
                  <a:schemeClr val="bg1"/>
                </a:solidFill>
                <a:effectLst/>
                <a:latin typeface="黑体" panose="02010609060101010101" charset="-122"/>
                <a:ea typeface="黑体" panose="02010609060101010101" charset="-122"/>
                <a:cs typeface="宋体" panose="02010600030101010101" pitchFamily="2" charset="-122"/>
              </a:rPr>
              <a:t>用户认证采用</a:t>
            </a:r>
            <a:r>
              <a:rPr lang="zh-CN" altLang="en-US" sz="1800" kern="0" dirty="0">
                <a:solidFill>
                  <a:schemeClr val="bg1"/>
                </a:solidFill>
                <a:effectLst/>
                <a:latin typeface="黑体" panose="02010609060101010101" charset="-122"/>
                <a:ea typeface="黑体" panose="02010609060101010101" charset="-122"/>
                <a:cs typeface="宋体" panose="02010600030101010101" pitchFamily="2" charset="-122"/>
              </a:rPr>
              <a:t>：</a:t>
            </a:r>
            <a:endParaRPr lang="zh-CN" altLang="zh-CN" sz="1800" kern="100" dirty="0">
              <a:solidFill>
                <a:schemeClr val="bg1"/>
              </a:solidFill>
              <a:effectLst/>
              <a:latin typeface="黑体" panose="02010609060101010101" charset="-122"/>
              <a:ea typeface="黑体" panose="02010609060101010101" charset="-122"/>
              <a:cs typeface="Times New Roman" panose="02020603050405020304" pitchFamily="18" charset="0"/>
            </a:endParaRPr>
          </a:p>
        </p:txBody>
      </p:sp>
      <p:sp>
        <p:nvSpPr>
          <p:cNvPr id="15" name="文本框 14"/>
          <p:cNvSpPr txBox="1"/>
          <p:nvPr/>
        </p:nvSpPr>
        <p:spPr>
          <a:xfrm>
            <a:off x="1466850" y="1573265"/>
            <a:ext cx="9449341" cy="646331"/>
          </a:xfrm>
          <a:prstGeom prst="rect">
            <a:avLst/>
          </a:prstGeom>
          <a:noFill/>
        </p:spPr>
        <p:txBody>
          <a:bodyPr wrap="square" rtlCol="0">
            <a:spAutoFit/>
          </a:bodyPr>
          <a:lstStyle/>
          <a:p>
            <a:pPr algn="just"/>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通过项目启动前的方案验证和技术预研工作，为本项目的实施打下了良好的基础，并确定了如下的设计与实现帮助：</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96412" y="363608"/>
            <a:ext cx="3461261"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b="1" kern="0" dirty="0">
                <a:solidFill>
                  <a:srgbClr val="333333"/>
                </a:solidFill>
                <a:effectLst/>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r>
              <a:rPr lang="zh-CN" altLang="zh-CN" sz="1400" b="1" kern="0" dirty="0">
                <a:solidFill>
                  <a:srgbClr val="333333"/>
                </a:solidFill>
                <a:effectLst/>
                <a:latin typeface="+mj-lt"/>
                <a:ea typeface="+mj-lt"/>
                <a:cs typeface="宋体" panose="02010600030101010101" pitchFamily="2" charset="-122"/>
              </a:rPr>
              <a:t>组织结构和用户类</a:t>
            </a:r>
            <a:endParaRPr lang="zh-CN" altLang="zh-CN" sz="1400" b="1" kern="100" dirty="0">
              <a:effectLst/>
              <a:latin typeface="+mj-lt"/>
              <a:ea typeface="+mj-lt"/>
              <a:cs typeface="Times New Roman" panose="02020603050405020304" pitchFamily="18" charset="0"/>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796411" y="1286127"/>
            <a:ext cx="10804059" cy="646331"/>
          </a:xfrm>
          <a:prstGeom prst="rect">
            <a:avLst/>
          </a:prstGeom>
          <a:noFill/>
        </p:spPr>
        <p:txBody>
          <a:bodyPr wrap="square" rtlCol="0">
            <a:spAutoFit/>
          </a:bodyPr>
          <a:lstStyle/>
          <a:p>
            <a:pPr algn="just"/>
            <a:r>
              <a:rPr lang="en-US" altLang="zh-CN" kern="0" dirty="0">
                <a:solidFill>
                  <a:srgbClr val="333333"/>
                </a:solidFill>
                <a:latin typeface="黑体" panose="02010609060101010101" charset="-122"/>
                <a:ea typeface="黑体" panose="02010609060101010101" charset="-122"/>
                <a:cs typeface="宋体" panose="02010600030101010101" pitchFamily="2" charset="-122"/>
              </a:rPr>
              <a:t>SJ</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的设计之初旨在用户可以在微信上体验挑战的乐趣，因此，几乎所有的微信用户都可以使用该小游戏程序，微信用户均可作为该小游戏的用户。组织结构如下图：</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1103253" y="2760096"/>
            <a:ext cx="3478272" cy="3859779"/>
          </a:xfrm>
          <a:prstGeom prst="rect">
            <a:avLst/>
          </a:prstGeom>
        </p:spPr>
      </p:pic>
      <p:sp>
        <p:nvSpPr>
          <p:cNvPr id="3" name="文本框 2"/>
          <p:cNvSpPr txBox="1"/>
          <p:nvPr/>
        </p:nvSpPr>
        <p:spPr>
          <a:xfrm>
            <a:off x="1027318" y="2331757"/>
            <a:ext cx="4257675" cy="523220"/>
          </a:xfrm>
          <a:prstGeom prst="rect">
            <a:avLst/>
          </a:prstGeom>
          <a:noFill/>
        </p:spPr>
        <p:txBody>
          <a:bodyPr wrap="square" rtlCol="0">
            <a:spAutoFit/>
          </a:bodyPr>
          <a:lstStyle/>
          <a:p>
            <a:pPr algn="just"/>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以使用该小游戏程序，微信用户均可作为该小游戏的用户。组织结构如下图：</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p:txBody>
      </p:sp>
      <p:sp>
        <p:nvSpPr>
          <p:cNvPr id="7" name="文本框 6"/>
          <p:cNvSpPr txBox="1"/>
          <p:nvPr/>
        </p:nvSpPr>
        <p:spPr>
          <a:xfrm>
            <a:off x="7048500" y="2348284"/>
            <a:ext cx="4192647" cy="307777"/>
          </a:xfrm>
          <a:prstGeom prst="rect">
            <a:avLst/>
          </a:prstGeom>
          <a:noFill/>
        </p:spPr>
        <p:txBody>
          <a:bodyPr wrap="square" rtlCol="0">
            <a:spAutoFit/>
          </a:bodyPr>
          <a:lstStyle/>
          <a:p>
            <a:pPr algn="just"/>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使用微信小游戏的</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UML</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用例图如下：</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p:txBody>
      </p:sp>
      <p:pic>
        <p:nvPicPr>
          <p:cNvPr id="8" name="图片 7"/>
          <p:cNvPicPr>
            <a:picLocks noChangeAspect="1"/>
          </p:cNvPicPr>
          <p:nvPr/>
        </p:nvPicPr>
        <p:blipFill>
          <a:blip r:embed="rId2"/>
          <a:stretch>
            <a:fillRect/>
          </a:stretch>
        </p:blipFill>
        <p:spPr>
          <a:xfrm>
            <a:off x="6126173" y="2640696"/>
            <a:ext cx="4962574" cy="3737172"/>
          </a:xfrm>
          <a:prstGeom prst="rect">
            <a:avLst/>
          </a:prstGeom>
        </p:spPr>
      </p:pic>
    </p:spTree>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6229527" y="1148439"/>
            <a:ext cx="5114974" cy="3851940"/>
          </a:xfrm>
          <a:prstGeom prst="rect">
            <a:avLst/>
          </a:prstGeom>
        </p:spPr>
      </p:pic>
      <p:sp>
        <p:nvSpPr>
          <p:cNvPr id="4" name="文本框 3"/>
          <p:cNvSpPr txBox="1"/>
          <p:nvPr/>
        </p:nvSpPr>
        <p:spPr>
          <a:xfrm>
            <a:off x="796412" y="363608"/>
            <a:ext cx="3461261"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b="1" kern="0" dirty="0">
                <a:solidFill>
                  <a:srgbClr val="333333"/>
                </a:solidFill>
                <a:effectLst/>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r>
              <a:rPr lang="zh-CN" altLang="zh-CN" sz="1400" b="1" kern="0" dirty="0">
                <a:solidFill>
                  <a:srgbClr val="333333"/>
                </a:solidFill>
                <a:effectLst/>
                <a:latin typeface="+mj-lt"/>
                <a:ea typeface="+mj-lt"/>
                <a:cs typeface="宋体" panose="02010600030101010101" pitchFamily="2" charset="-122"/>
              </a:rPr>
              <a:t>组织结构和用户类</a:t>
            </a:r>
            <a:endParaRPr lang="zh-CN" altLang="zh-CN" sz="1400" b="1" kern="100" dirty="0">
              <a:effectLst/>
              <a:latin typeface="+mj-lt"/>
              <a:ea typeface="+mj-lt"/>
              <a:cs typeface="Times New Roman" panose="02020603050405020304" pitchFamily="18" charset="0"/>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796411" y="1286127"/>
            <a:ext cx="4099439" cy="954107"/>
          </a:xfrm>
          <a:prstGeom prst="rect">
            <a:avLst/>
          </a:prstGeom>
          <a:noFill/>
        </p:spPr>
        <p:txBody>
          <a:bodyPr wrap="square" rtlCol="0">
            <a:spAutoFit/>
          </a:bodyPr>
          <a:lstStyle/>
          <a:p>
            <a:pPr algn="just"/>
            <a:r>
              <a:rPr lang="en-US" altLang="zh-CN" sz="1400" kern="0" dirty="0">
                <a:solidFill>
                  <a:srgbClr val="333333"/>
                </a:solidFill>
                <a:latin typeface="黑体" panose="02010609060101010101" charset="-122"/>
                <a:ea typeface="黑体" panose="02010609060101010101" charset="-122"/>
                <a:cs typeface="宋体" panose="02010600030101010101" pitchFamily="2" charset="-122"/>
              </a:rPr>
              <a:t>SJ</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的设计之初旨在用户可以在微信上体验挑战的乐趣，因此，几乎所有的微信用户都可以使用该小游戏程序，微信用户均可作为该小游戏的用户。组织结构如下图：</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p:txBody>
      </p:sp>
      <p:pic>
        <p:nvPicPr>
          <p:cNvPr id="2" name="图片 1"/>
          <p:cNvPicPr>
            <a:picLocks noChangeAspect="1"/>
          </p:cNvPicPr>
          <p:nvPr/>
        </p:nvPicPr>
        <p:blipFill>
          <a:blip r:embed="rId2"/>
          <a:stretch>
            <a:fillRect/>
          </a:stretch>
        </p:blipFill>
        <p:spPr>
          <a:xfrm>
            <a:off x="950853" y="2348284"/>
            <a:ext cx="3478272" cy="3859779"/>
          </a:xfrm>
          <a:prstGeom prst="rect">
            <a:avLst/>
          </a:prstGeom>
        </p:spPr>
      </p:pic>
      <p:sp>
        <p:nvSpPr>
          <p:cNvPr id="7" name="文本框 6"/>
          <p:cNvSpPr txBox="1"/>
          <p:nvPr/>
        </p:nvSpPr>
        <p:spPr>
          <a:xfrm>
            <a:off x="7294729" y="1089447"/>
            <a:ext cx="4192647" cy="307777"/>
          </a:xfrm>
          <a:prstGeom prst="rect">
            <a:avLst/>
          </a:prstGeom>
          <a:noFill/>
        </p:spPr>
        <p:txBody>
          <a:bodyPr wrap="square" rtlCol="0">
            <a:spAutoFit/>
          </a:bodyPr>
          <a:lstStyle/>
          <a:p>
            <a:pPr algn="just"/>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使用微信小游戏的</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UML</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用例图如下：</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p:txBody>
      </p:sp>
      <p:sp>
        <p:nvSpPr>
          <p:cNvPr id="12" name="文本框 11"/>
          <p:cNvSpPr txBox="1"/>
          <p:nvPr/>
        </p:nvSpPr>
        <p:spPr>
          <a:xfrm>
            <a:off x="5391376" y="4638403"/>
            <a:ext cx="6096000" cy="1569660"/>
          </a:xfrm>
          <a:prstGeom prst="rect">
            <a:avLst/>
          </a:prstGeom>
          <a:noFill/>
        </p:spPr>
        <p:txBody>
          <a:bodyPr wrap="square">
            <a:spAutoFit/>
          </a:bodyPr>
          <a:lstStyle/>
          <a:p>
            <a:pPr algn="just"/>
            <a:r>
              <a:rPr lang="zh-CN" altLang="zh-CN" sz="1200" kern="0" dirty="0">
                <a:solidFill>
                  <a:srgbClr val="333333"/>
                </a:solidFill>
                <a:effectLst/>
                <a:latin typeface="黑体" panose="02010609060101010101" charset="-122"/>
                <a:ea typeface="黑体" panose="02010609060101010101" charset="-122"/>
                <a:cs typeface="宋体" panose="02010600030101010101" pitchFamily="2" charset="-122"/>
              </a:rPr>
              <a:t>普通用户：</a:t>
            </a:r>
            <a:endParaRPr lang="zh-CN" altLang="zh-CN" sz="1200" kern="100" dirty="0">
              <a:effectLst/>
              <a:latin typeface="黑体" panose="02010609060101010101" charset="-122"/>
              <a:ea typeface="黑体" panose="02010609060101010101" charset="-122"/>
              <a:cs typeface="Times New Roman" panose="02020603050405020304" pitchFamily="18" charset="0"/>
            </a:endParaRPr>
          </a:p>
          <a:p>
            <a:pPr algn="just"/>
            <a:r>
              <a:rPr lang="zh-CN" altLang="zh-CN" sz="1200" kern="0" dirty="0">
                <a:solidFill>
                  <a:srgbClr val="333333"/>
                </a:solidFill>
                <a:effectLst/>
                <a:latin typeface="黑体" panose="02010609060101010101" charset="-122"/>
                <a:ea typeface="黑体" panose="02010609060101010101" charset="-122"/>
                <a:cs typeface="宋体" panose="02010600030101010101" pitchFamily="2" charset="-122"/>
              </a:rPr>
              <a:t>通过这款小游戏，用户的一般操作行为是：微信授权登录，进入到游戏主界面，可以查看好友排行榜，可以购买道具，可以进行模式选择，然后可以开始进行游戏。普通用户由于群体广泛，使用的手机的差异性可能也会比较大，包括客户端的硬件配置，系统差异，这些差异化要求微信小游戏</a:t>
            </a:r>
            <a:r>
              <a:rPr lang="en-US" altLang="zh-CN" sz="1200" kern="0" dirty="0">
                <a:solidFill>
                  <a:srgbClr val="333333"/>
                </a:solidFill>
                <a:effectLst/>
                <a:latin typeface="黑体" panose="02010609060101010101" charset="-122"/>
                <a:ea typeface="黑体" panose="02010609060101010101" charset="-122"/>
                <a:cs typeface="宋体" panose="02010600030101010101" pitchFamily="2" charset="-122"/>
              </a:rPr>
              <a:t>SJ</a:t>
            </a:r>
            <a:r>
              <a:rPr lang="zh-CN" altLang="zh-CN" sz="1200" kern="0" dirty="0">
                <a:solidFill>
                  <a:srgbClr val="333333"/>
                </a:solidFill>
                <a:effectLst/>
                <a:latin typeface="黑体" panose="02010609060101010101" charset="-122"/>
                <a:ea typeface="黑体" panose="02010609060101010101" charset="-122"/>
                <a:cs typeface="宋体" panose="02010600030101010101" pitchFamily="2" charset="-122"/>
              </a:rPr>
              <a:t>对于系统环境具有较广泛的兼容性。</a:t>
            </a:r>
            <a:endParaRPr lang="zh-CN" altLang="zh-CN" sz="1200" kern="100" dirty="0">
              <a:effectLst/>
              <a:latin typeface="黑体" panose="02010609060101010101" charset="-122"/>
              <a:ea typeface="黑体" panose="02010609060101010101" charset="-122"/>
              <a:cs typeface="Times New Roman" panose="02020603050405020304" pitchFamily="18" charset="0"/>
            </a:endParaRPr>
          </a:p>
          <a:p>
            <a:pPr algn="just"/>
            <a:r>
              <a:rPr lang="zh-CN" altLang="zh-CN" sz="1200" kern="0" dirty="0">
                <a:solidFill>
                  <a:srgbClr val="333333"/>
                </a:solidFill>
                <a:effectLst/>
                <a:latin typeface="黑体" panose="02010609060101010101" charset="-122"/>
                <a:ea typeface="黑体" panose="02010609060101010101" charset="-122"/>
                <a:cs typeface="宋体" panose="02010600030101010101" pitchFamily="2" charset="-122"/>
              </a:rPr>
              <a:t>管理人员：</a:t>
            </a:r>
            <a:endParaRPr lang="zh-CN" altLang="zh-CN" sz="1200" kern="100" dirty="0">
              <a:effectLst/>
              <a:latin typeface="黑体" panose="02010609060101010101" charset="-122"/>
              <a:ea typeface="黑体" panose="02010609060101010101" charset="-122"/>
              <a:cs typeface="Times New Roman" panose="02020603050405020304" pitchFamily="18" charset="0"/>
            </a:endParaRPr>
          </a:p>
          <a:p>
            <a:r>
              <a:rPr lang="zh-CN" altLang="zh-CN" sz="1200" kern="0" dirty="0">
                <a:solidFill>
                  <a:srgbClr val="333333"/>
                </a:solidFill>
                <a:effectLst/>
                <a:latin typeface="黑体" panose="02010609060101010101" charset="-122"/>
                <a:ea typeface="黑体" panose="02010609060101010101" charset="-122"/>
                <a:cs typeface="宋体" panose="02010600030101010101" pitchFamily="2" charset="-122"/>
              </a:rPr>
              <a:t>管理人员通过</a:t>
            </a:r>
            <a:r>
              <a:rPr lang="en-US" altLang="zh-CN" sz="1200" kern="0" dirty="0">
                <a:solidFill>
                  <a:srgbClr val="333333"/>
                </a:solidFill>
                <a:effectLst/>
                <a:latin typeface="黑体" panose="02010609060101010101" charset="-122"/>
                <a:ea typeface="黑体" panose="02010609060101010101" charset="-122"/>
                <a:cs typeface="宋体" panose="02010600030101010101" pitchFamily="2" charset="-122"/>
              </a:rPr>
              <a:t>web</a:t>
            </a:r>
            <a:r>
              <a:rPr lang="zh-CN" altLang="zh-CN" sz="1200" kern="0" dirty="0">
                <a:solidFill>
                  <a:srgbClr val="333333"/>
                </a:solidFill>
                <a:effectLst/>
                <a:latin typeface="黑体" panose="02010609060101010101" charset="-122"/>
                <a:ea typeface="黑体" panose="02010609060101010101" charset="-122"/>
                <a:cs typeface="宋体" panose="02010600030101010101" pitchFamily="2" charset="-122"/>
              </a:rPr>
              <a:t>端登录后可以在后台监控用户的游戏情况与数据，发现不合理的数据将进行核查</a:t>
            </a:r>
            <a:endParaRPr lang="zh-CN" altLang="en-US" sz="1200" dirty="0">
              <a:latin typeface="黑体" panose="02010609060101010101" charset="-122"/>
              <a:ea typeface="黑体" panose="02010609060101010101" charset="-122"/>
            </a:endParaRPr>
          </a:p>
        </p:txBody>
      </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p:cNvPicPr>
            <a:picLocks noChangeAspect="1"/>
          </p:cNvPicPr>
          <p:nvPr/>
        </p:nvPicPr>
        <p:blipFill rotWithShape="1">
          <a:blip r:embed="rId1">
            <a:extLst>
              <a:ext uri="{28A0092B-C50C-407E-A947-70E740481C1C}">
                <a14:useLocalDpi xmlns:a14="http://schemas.microsoft.com/office/drawing/2010/main" val="0"/>
              </a:ext>
            </a:extLst>
          </a:blip>
          <a:srcRect t="71349"/>
          <a:stretch>
            <a:fillRect/>
          </a:stretch>
        </p:blipFill>
        <p:spPr>
          <a:xfrm rot="10800000">
            <a:off x="-11585" y="-7909"/>
            <a:ext cx="12285410" cy="2639900"/>
          </a:xfrm>
          <a:prstGeom prst="rect">
            <a:avLst/>
          </a:prstGeom>
        </p:spPr>
      </p:pic>
      <p:sp>
        <p:nvSpPr>
          <p:cNvPr id="24" name="圆角矩形 23"/>
          <p:cNvSpPr/>
          <p:nvPr/>
        </p:nvSpPr>
        <p:spPr>
          <a:xfrm>
            <a:off x="673509" y="591324"/>
            <a:ext cx="10844982" cy="5675352"/>
          </a:xfrm>
          <a:prstGeom prst="roundRect">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1"/>
          <p:cNvSpPr/>
          <p:nvPr/>
        </p:nvSpPr>
        <p:spPr>
          <a:xfrm>
            <a:off x="401902" y="1010371"/>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1"/>
          <p:cNvSpPr/>
          <p:nvPr/>
        </p:nvSpPr>
        <p:spPr>
          <a:xfrm>
            <a:off x="401902" y="1583304"/>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1"/>
          <p:cNvSpPr/>
          <p:nvPr/>
        </p:nvSpPr>
        <p:spPr>
          <a:xfrm>
            <a:off x="401902" y="2156237"/>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1"/>
          <p:cNvSpPr/>
          <p:nvPr/>
        </p:nvSpPr>
        <p:spPr>
          <a:xfrm>
            <a:off x="401902" y="2729170"/>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1"/>
          <p:cNvSpPr/>
          <p:nvPr/>
        </p:nvSpPr>
        <p:spPr>
          <a:xfrm>
            <a:off x="401902" y="3302103"/>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1"/>
          <p:cNvSpPr/>
          <p:nvPr/>
        </p:nvSpPr>
        <p:spPr>
          <a:xfrm>
            <a:off x="401902" y="3875036"/>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1"/>
          <p:cNvSpPr/>
          <p:nvPr/>
        </p:nvSpPr>
        <p:spPr>
          <a:xfrm>
            <a:off x="401902" y="4447969"/>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1"/>
          <p:cNvSpPr/>
          <p:nvPr/>
        </p:nvSpPr>
        <p:spPr>
          <a:xfrm>
            <a:off x="401902" y="5020902"/>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1"/>
          <p:cNvSpPr/>
          <p:nvPr/>
        </p:nvSpPr>
        <p:spPr>
          <a:xfrm>
            <a:off x="401902" y="5593838"/>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7318173" y="1275702"/>
            <a:ext cx="2325945" cy="461665"/>
          </a:xfrm>
          <a:prstGeom prst="rect">
            <a:avLst/>
          </a:prstGeom>
          <a:noFill/>
        </p:spPr>
        <p:txBody>
          <a:bodyPr wrap="square" rtlCol="0">
            <a:spAutoFit/>
          </a:bodyPr>
          <a:lstStyle/>
          <a:p>
            <a:pPr algn="dist"/>
            <a:r>
              <a:rPr lang="en-US" altLang="zh-CN" sz="2400" dirty="0">
                <a:latin typeface="FuturaBookC" pitchFamily="2" charset="-52"/>
                <a:ea typeface="微软雅黑" panose="020B0503020204020204" pitchFamily="34" charset="-122"/>
              </a:rPr>
              <a:t>CONTENT</a:t>
            </a:r>
            <a:endParaRPr lang="zh-CN" altLang="en-US" sz="2400" dirty="0">
              <a:latin typeface="FuturaBookC" pitchFamily="2" charset="-52"/>
              <a:ea typeface="微软雅黑" panose="020B0503020204020204" pitchFamily="34" charset="-122"/>
            </a:endParaRPr>
          </a:p>
        </p:txBody>
      </p:sp>
      <p:grpSp>
        <p:nvGrpSpPr>
          <p:cNvPr id="52" name="组合 51"/>
          <p:cNvGrpSpPr/>
          <p:nvPr/>
        </p:nvGrpSpPr>
        <p:grpSpPr>
          <a:xfrm>
            <a:off x="9805313" y="1395693"/>
            <a:ext cx="351118" cy="220035"/>
            <a:chOff x="8799711" y="1104900"/>
            <a:chExt cx="439539" cy="220035"/>
          </a:xfrm>
        </p:grpSpPr>
        <p:cxnSp>
          <p:nvCxnSpPr>
            <p:cNvPr id="53" name="直接连接符 52"/>
            <p:cNvCxnSpPr/>
            <p:nvPr/>
          </p:nvCxnSpPr>
          <p:spPr>
            <a:xfrm>
              <a:off x="8799711" y="1104900"/>
              <a:ext cx="439539"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8799711" y="1324935"/>
              <a:ext cx="439539"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8799711" y="1214918"/>
              <a:ext cx="439539"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6" name="椭圆 55"/>
          <p:cNvSpPr/>
          <p:nvPr/>
        </p:nvSpPr>
        <p:spPr>
          <a:xfrm>
            <a:off x="1844839" y="2347100"/>
            <a:ext cx="1101034" cy="110103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tx1"/>
                </a:solidFill>
                <a:latin typeface="FuturaBookC" pitchFamily="2" charset="-52"/>
              </a:rPr>
              <a:t>01</a:t>
            </a:r>
            <a:endParaRPr lang="zh-CN" altLang="en-US" sz="2400" b="1" dirty="0">
              <a:solidFill>
                <a:schemeClr val="tx1"/>
              </a:solidFill>
              <a:latin typeface="FuturaBookC" pitchFamily="2" charset="-52"/>
            </a:endParaRPr>
          </a:p>
        </p:txBody>
      </p:sp>
      <p:sp>
        <p:nvSpPr>
          <p:cNvPr id="57" name="文本框 56"/>
          <p:cNvSpPr txBox="1"/>
          <p:nvPr/>
        </p:nvSpPr>
        <p:spPr>
          <a:xfrm>
            <a:off x="2929405" y="2583633"/>
            <a:ext cx="2754627" cy="460375"/>
          </a:xfrm>
          <a:prstGeom prst="rect">
            <a:avLst/>
          </a:prstGeom>
          <a:noFill/>
        </p:spPr>
        <p:txBody>
          <a:bodyPr wrap="square" rtlCol="0">
            <a:spAutoFit/>
          </a:bodyPr>
          <a:lstStyle/>
          <a:p>
            <a:pPr algn="dist"/>
            <a:r>
              <a:rPr lang="zh-CN" altLang="en-US" sz="2400" dirty="0">
                <a:latin typeface="+mj-lt"/>
                <a:ea typeface="+mj-lt"/>
              </a:rPr>
              <a:t>数据库设计部分</a:t>
            </a:r>
            <a:endParaRPr lang="zh-CN" altLang="en-US" sz="2400" dirty="0">
              <a:latin typeface="+mj-lt"/>
              <a:ea typeface="+mj-lt"/>
            </a:endParaRPr>
          </a:p>
        </p:txBody>
      </p:sp>
      <p:sp>
        <p:nvSpPr>
          <p:cNvPr id="58" name="文本框 57"/>
          <p:cNvSpPr txBox="1"/>
          <p:nvPr/>
        </p:nvSpPr>
        <p:spPr>
          <a:xfrm>
            <a:off x="3003146" y="2955952"/>
            <a:ext cx="2680886" cy="306705"/>
          </a:xfrm>
          <a:prstGeom prst="rect">
            <a:avLst/>
          </a:prstGeom>
          <a:noFill/>
        </p:spPr>
        <p:txBody>
          <a:bodyPr wrap="square" rtlCol="0">
            <a:spAutoFit/>
          </a:bodyPr>
          <a:lstStyle/>
          <a:p>
            <a:pPr algn="dist"/>
            <a:r>
              <a:rPr lang="en-US" altLang="zh-CN" sz="1400" dirty="0">
                <a:latin typeface="+mj-lt"/>
                <a:ea typeface="+mj-lt"/>
              </a:rPr>
              <a:t>Database Design section</a:t>
            </a:r>
            <a:endParaRPr lang="zh-CN" altLang="en-US" sz="1400" dirty="0">
              <a:latin typeface="+mj-lt"/>
              <a:ea typeface="+mj-lt"/>
            </a:endParaRPr>
          </a:p>
        </p:txBody>
      </p:sp>
      <p:sp>
        <p:nvSpPr>
          <p:cNvPr id="62" name="椭圆 61"/>
          <p:cNvSpPr/>
          <p:nvPr/>
        </p:nvSpPr>
        <p:spPr>
          <a:xfrm>
            <a:off x="1844839" y="4367078"/>
            <a:ext cx="1101034" cy="110103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tx1"/>
                </a:solidFill>
                <a:latin typeface="FuturaBookC" pitchFamily="2" charset="-52"/>
              </a:rPr>
              <a:t>02</a:t>
            </a:r>
            <a:endParaRPr lang="zh-CN" altLang="en-US" sz="2400" b="1" dirty="0">
              <a:solidFill>
                <a:schemeClr val="tx1"/>
              </a:solidFill>
              <a:latin typeface="FuturaBookC" pitchFamily="2" charset="-52"/>
            </a:endParaRPr>
          </a:p>
        </p:txBody>
      </p:sp>
      <p:sp>
        <p:nvSpPr>
          <p:cNvPr id="64" name="文本框 63"/>
          <p:cNvSpPr txBox="1"/>
          <p:nvPr/>
        </p:nvSpPr>
        <p:spPr>
          <a:xfrm>
            <a:off x="3003146" y="4975930"/>
            <a:ext cx="2680886" cy="306705"/>
          </a:xfrm>
          <a:prstGeom prst="rect">
            <a:avLst/>
          </a:prstGeom>
          <a:noFill/>
        </p:spPr>
        <p:txBody>
          <a:bodyPr wrap="square" rtlCol="0">
            <a:spAutoFit/>
          </a:bodyPr>
          <a:lstStyle/>
          <a:p>
            <a:pPr algn="dist"/>
            <a:r>
              <a:rPr lang="en-US" altLang="zh-CN" sz="1400" dirty="0">
                <a:latin typeface="+mj-lt"/>
                <a:ea typeface="+mj-lt"/>
              </a:rPr>
              <a:t>System design part</a:t>
            </a:r>
            <a:endParaRPr lang="zh-CN" altLang="en-US" sz="1400" dirty="0">
              <a:latin typeface="+mj-lt"/>
              <a:ea typeface="+mj-lt"/>
            </a:endParaRPr>
          </a:p>
        </p:txBody>
      </p:sp>
      <p:sp>
        <p:nvSpPr>
          <p:cNvPr id="40" name="文本框 56"/>
          <p:cNvSpPr txBox="1"/>
          <p:nvPr/>
        </p:nvSpPr>
        <p:spPr>
          <a:xfrm>
            <a:off x="3008653" y="4573977"/>
            <a:ext cx="2754627" cy="460375"/>
          </a:xfrm>
          <a:prstGeom prst="rect">
            <a:avLst/>
          </a:prstGeom>
          <a:noFill/>
        </p:spPr>
        <p:txBody>
          <a:bodyPr wrap="square" rtlCol="0">
            <a:spAutoFit/>
          </a:bodyPr>
          <a:lstStyle/>
          <a:p>
            <a:pPr algn="dist"/>
            <a:r>
              <a:rPr lang="zh-CN" altLang="en-US" sz="2400" dirty="0">
                <a:latin typeface="+mj-lt"/>
                <a:ea typeface="+mj-lt"/>
              </a:rPr>
              <a:t>系统设计部分</a:t>
            </a:r>
            <a:endParaRPr lang="zh-CN" altLang="en-US" sz="2400" dirty="0">
              <a:latin typeface="+mj-lt"/>
              <a:ea typeface="+mj-lt"/>
            </a:endParaRPr>
          </a:p>
        </p:txBody>
      </p:sp>
      <p:sp>
        <p:nvSpPr>
          <p:cNvPr id="42" name="TextBox 41"/>
          <p:cNvSpPr txBox="1"/>
          <p:nvPr/>
        </p:nvSpPr>
        <p:spPr>
          <a:xfrm>
            <a:off x="6227064" y="2029968"/>
            <a:ext cx="722376" cy="369332"/>
          </a:xfrm>
          <a:prstGeom prst="rect">
            <a:avLst/>
          </a:prstGeom>
          <a:noFill/>
        </p:spPr>
        <p:txBody>
          <a:bodyPr wrap="square" rtlCol="0">
            <a:spAutoFit/>
          </a:bodyPr>
          <a:lstStyle/>
          <a:p>
            <a:r>
              <a:rPr lang="zh-CN" altLang="en-US" dirty="0"/>
              <a:t>引言</a:t>
            </a:r>
            <a:endParaRPr lang="zh-CN" altLang="en-US" dirty="0"/>
          </a:p>
        </p:txBody>
      </p:sp>
      <p:sp>
        <p:nvSpPr>
          <p:cNvPr id="43" name="TextBox 42"/>
          <p:cNvSpPr txBox="1"/>
          <p:nvPr/>
        </p:nvSpPr>
        <p:spPr>
          <a:xfrm>
            <a:off x="6123432" y="2694432"/>
            <a:ext cx="1173480" cy="369332"/>
          </a:xfrm>
          <a:prstGeom prst="rect">
            <a:avLst/>
          </a:prstGeom>
          <a:noFill/>
        </p:spPr>
        <p:txBody>
          <a:bodyPr wrap="square" rtlCol="0">
            <a:spAutoFit/>
          </a:bodyPr>
          <a:lstStyle/>
          <a:p>
            <a:r>
              <a:rPr lang="zh-CN" altLang="en-US" dirty="0"/>
              <a:t>外部设计</a:t>
            </a:r>
            <a:endParaRPr lang="zh-CN" altLang="en-US" dirty="0"/>
          </a:p>
        </p:txBody>
      </p:sp>
      <p:sp>
        <p:nvSpPr>
          <p:cNvPr id="44" name="TextBox 43"/>
          <p:cNvSpPr txBox="1"/>
          <p:nvPr/>
        </p:nvSpPr>
        <p:spPr>
          <a:xfrm>
            <a:off x="6160008" y="3343656"/>
            <a:ext cx="1493520" cy="369332"/>
          </a:xfrm>
          <a:prstGeom prst="rect">
            <a:avLst/>
          </a:prstGeom>
          <a:noFill/>
        </p:spPr>
        <p:txBody>
          <a:bodyPr wrap="square" rtlCol="0">
            <a:spAutoFit/>
          </a:bodyPr>
          <a:lstStyle/>
          <a:p>
            <a:r>
              <a:rPr lang="zh-CN" altLang="en-US" dirty="0"/>
              <a:t>结构设计</a:t>
            </a:r>
            <a:endParaRPr lang="zh-CN" altLang="en-US" dirty="0"/>
          </a:p>
        </p:txBody>
      </p:sp>
      <p:sp>
        <p:nvSpPr>
          <p:cNvPr id="45" name="左大括号 44"/>
          <p:cNvSpPr/>
          <p:nvPr/>
        </p:nvSpPr>
        <p:spPr>
          <a:xfrm>
            <a:off x="5760720" y="2212848"/>
            <a:ext cx="219456" cy="136245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ppt_x"/>
                                          </p:val>
                                        </p:tav>
                                        <p:tav tm="100000">
                                          <p:val>
                                            <p:strVal val="#ppt_x"/>
                                          </p:val>
                                        </p:tav>
                                      </p:tavLst>
                                    </p:anim>
                                    <p:anim calcmode="lin" valueType="num">
                                      <p:cBhvr additive="base">
                                        <p:cTn id="8"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2">
                                            <p:txEl>
                                              <p:pRg st="0" end="0"/>
                                            </p:txEl>
                                          </p:spTgt>
                                        </p:tgtEl>
                                        <p:attrNameLst>
                                          <p:attrName>style.visibility</p:attrName>
                                        </p:attrNameLst>
                                      </p:cBhvr>
                                      <p:to>
                                        <p:strVal val="visible"/>
                                      </p:to>
                                    </p:set>
                                    <p:anim calcmode="lin" valueType="num">
                                      <p:cBhvr additive="base">
                                        <p:cTn id="13"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3">
                                            <p:txEl>
                                              <p:pRg st="0" end="0"/>
                                            </p:txEl>
                                          </p:spTgt>
                                        </p:tgtEl>
                                        <p:attrNameLst>
                                          <p:attrName>style.visibility</p:attrName>
                                        </p:attrNameLst>
                                      </p:cBhvr>
                                      <p:to>
                                        <p:strVal val="visible"/>
                                      </p:to>
                                    </p:set>
                                    <p:anim calcmode="lin" valueType="num">
                                      <p:cBhvr additive="base">
                                        <p:cTn id="19"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4">
                                            <p:txEl>
                                              <p:pRg st="0" end="0"/>
                                            </p:txEl>
                                          </p:spTgt>
                                        </p:tgtEl>
                                        <p:attrNameLst>
                                          <p:attrName>style.visibility</p:attrName>
                                        </p:attrNameLst>
                                      </p:cBhvr>
                                      <p:to>
                                        <p:strVal val="visible"/>
                                      </p:to>
                                    </p:set>
                                    <p:anim calcmode="lin" valueType="num">
                                      <p:cBhvr additive="base">
                                        <p:cTn id="25" dur="500" fill="hold"/>
                                        <p:tgtEl>
                                          <p:spTgt spid="44">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allAtOnce"/>
      <p:bldP spid="43" grpId="0" build="allAtOnce"/>
      <p:bldP spid="44" grpId="0" build="allAtOnce"/>
      <p:bldP spid="4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7339563" y="893980"/>
            <a:ext cx="3337962" cy="5751565"/>
          </a:xfrm>
          <a:prstGeom prst="rect">
            <a:avLst/>
          </a:prstGeom>
        </p:spPr>
      </p:pic>
      <p:pic>
        <p:nvPicPr>
          <p:cNvPr id="2" name="图片 1"/>
          <p:cNvPicPr>
            <a:picLocks noChangeAspect="1"/>
          </p:cNvPicPr>
          <p:nvPr/>
        </p:nvPicPr>
        <p:blipFill>
          <a:blip r:embed="rId2"/>
          <a:stretch>
            <a:fillRect/>
          </a:stretch>
        </p:blipFill>
        <p:spPr>
          <a:xfrm>
            <a:off x="904649" y="2428875"/>
            <a:ext cx="4760767" cy="3588463"/>
          </a:xfrm>
          <a:prstGeom prst="rect">
            <a:avLst/>
          </a:prstGeom>
        </p:spPr>
      </p:pic>
      <p:sp>
        <p:nvSpPr>
          <p:cNvPr id="4" name="文本框 3"/>
          <p:cNvSpPr txBox="1"/>
          <p:nvPr/>
        </p:nvSpPr>
        <p:spPr>
          <a:xfrm>
            <a:off x="796412" y="363608"/>
            <a:ext cx="3461261"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b="1" kern="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zh-CN" altLang="en-US" sz="1400" b="1" kern="0" dirty="0">
                <a:solidFill>
                  <a:srgbClr val="333333"/>
                </a:solidFill>
                <a:effectLst/>
                <a:latin typeface="+mj-lt"/>
                <a:ea typeface="+mj-lt"/>
                <a:cs typeface="宋体" panose="02010600030101010101" pitchFamily="2" charset="-122"/>
              </a:rPr>
              <a:t>系统架构</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090621" y="1674222"/>
            <a:ext cx="2534122" cy="508794"/>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lnSpc>
                <a:spcPct val="173000"/>
              </a:lnSpc>
              <a:spcBef>
                <a:spcPts val="1300"/>
              </a:spcBef>
              <a:spcAft>
                <a:spcPts val="1300"/>
              </a:spcAft>
            </a:pP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技术架构</a:t>
            </a:r>
            <a:endParaRPr lang="zh-CN" altLang="zh-CN" sz="1800" kern="100" dirty="0">
              <a:effectLst/>
              <a:latin typeface="黑体" panose="02010609060101010101" charset="-122"/>
              <a:ea typeface="黑体" panose="02010609060101010101" charset="-122"/>
            </a:endParaRPr>
          </a:p>
        </p:txBody>
      </p:sp>
      <p:sp>
        <p:nvSpPr>
          <p:cNvPr id="57" name="文本框 56"/>
          <p:cNvSpPr txBox="1"/>
          <p:nvPr/>
        </p:nvSpPr>
        <p:spPr>
          <a:xfrm>
            <a:off x="7875409" y="1620979"/>
            <a:ext cx="2316342" cy="1077218"/>
          </a:xfrm>
          <a:prstGeom prst="rect">
            <a:avLst/>
          </a:prstGeom>
          <a:noFill/>
        </p:spPr>
        <p:txBody>
          <a:bodyPr wrap="square" rtlCol="0">
            <a:spAutoFit/>
          </a:bodyPr>
          <a:lstStyle/>
          <a:p>
            <a:pPr algn="just"/>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登陆界面：用户可以通过微信进行登录，并同意授权昵称、头像地区以及性别。</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626657" y="2516874"/>
            <a:ext cx="5058995" cy="2584557"/>
          </a:xfrm>
          <a:prstGeom prst="rect">
            <a:avLst/>
          </a:prstGeom>
        </p:spPr>
      </p:pic>
      <p:sp>
        <p:nvSpPr>
          <p:cNvPr id="4" name="文本框 3"/>
          <p:cNvSpPr txBox="1"/>
          <p:nvPr/>
        </p:nvSpPr>
        <p:spPr>
          <a:xfrm>
            <a:off x="796412" y="363608"/>
            <a:ext cx="3461261"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b="1" kern="0" dirty="0">
                <a:solidFill>
                  <a:srgbClr val="333333"/>
                </a:solidFill>
                <a:effectLst/>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zh-CN" altLang="en-US" sz="1400" dirty="0">
                <a:latin typeface="+mj-lt"/>
                <a:ea typeface="+mj-lt"/>
              </a:rPr>
              <a:t>用户界面架构</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292178" y="1806317"/>
            <a:ext cx="3727955" cy="58477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游戏标题界面：由标题、</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开始游戏</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按钮和反馈通道构成。</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p:txBody>
      </p:sp>
      <p:sp>
        <p:nvSpPr>
          <p:cNvPr id="58" name="文本框 57"/>
          <p:cNvSpPr txBox="1"/>
          <p:nvPr/>
        </p:nvSpPr>
        <p:spPr>
          <a:xfrm>
            <a:off x="6584914" y="1669101"/>
            <a:ext cx="4604260" cy="859572"/>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游戏主界面</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有</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冒险模式</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与</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无尽模式</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两种模式的选择。下方栏还有</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系 统</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商城</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好友</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三项功能按钮。</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p:txBody>
      </p:sp>
      <p:pic>
        <p:nvPicPr>
          <p:cNvPr id="3" name="图片 2"/>
          <p:cNvPicPr>
            <a:picLocks noChangeAspect="1"/>
          </p:cNvPicPr>
          <p:nvPr/>
        </p:nvPicPr>
        <p:blipFill>
          <a:blip r:embed="rId2"/>
          <a:stretch>
            <a:fillRect/>
          </a:stretch>
        </p:blipFill>
        <p:spPr>
          <a:xfrm>
            <a:off x="6506350" y="2766646"/>
            <a:ext cx="4761389" cy="2334785"/>
          </a:xfrm>
          <a:prstGeom prst="rect">
            <a:avLst/>
          </a:prstGeom>
        </p:spPr>
      </p:pic>
    </p:spTree>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96412" y="363608"/>
            <a:ext cx="3461261"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b="1" kern="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zh-CN" altLang="en-US" sz="1400" dirty="0">
                <a:latin typeface="+mj-lt"/>
                <a:ea typeface="+mj-lt"/>
              </a:rPr>
              <a:t>用户界面架构</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215978" y="1806317"/>
            <a:ext cx="3727955" cy="615553"/>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系统设置界面：可选择声音的开关与查看拥有积分数量</a:t>
            </a:r>
            <a:r>
              <a:rPr lang="zh-CN"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sp>
        <p:nvSpPr>
          <p:cNvPr id="58" name="文本框 57"/>
          <p:cNvSpPr txBox="1"/>
          <p:nvPr/>
        </p:nvSpPr>
        <p:spPr>
          <a:xfrm>
            <a:off x="6584914" y="1837095"/>
            <a:ext cx="4604260" cy="58477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商城界面：可查看道具道具效果与购买相应道具，同时会出现限时特价的道具。</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p:txBody>
      </p:sp>
      <p:pic>
        <p:nvPicPr>
          <p:cNvPr id="7" name="图片 6"/>
          <p:cNvPicPr>
            <a:picLocks noChangeAspect="1"/>
          </p:cNvPicPr>
          <p:nvPr/>
        </p:nvPicPr>
        <p:blipFill>
          <a:blip r:embed="rId1"/>
          <a:stretch>
            <a:fillRect/>
          </a:stretch>
        </p:blipFill>
        <p:spPr>
          <a:xfrm>
            <a:off x="608457" y="2702435"/>
            <a:ext cx="5081628" cy="2463206"/>
          </a:xfrm>
          <a:prstGeom prst="rect">
            <a:avLst/>
          </a:prstGeom>
        </p:spPr>
      </p:pic>
      <p:pic>
        <p:nvPicPr>
          <p:cNvPr id="8" name="图片 7"/>
          <p:cNvPicPr>
            <a:picLocks noChangeAspect="1"/>
          </p:cNvPicPr>
          <p:nvPr/>
        </p:nvPicPr>
        <p:blipFill>
          <a:blip r:embed="rId2"/>
          <a:stretch>
            <a:fillRect/>
          </a:stretch>
        </p:blipFill>
        <p:spPr>
          <a:xfrm>
            <a:off x="6405934" y="2660128"/>
            <a:ext cx="5177609" cy="2547820"/>
          </a:xfrm>
          <a:prstGeom prst="rect">
            <a:avLst/>
          </a:prstGeom>
        </p:spPr>
      </p:pic>
    </p:spTree>
  </p:cSld>
  <p:clrMapOvr>
    <a:masterClrMapping/>
  </p:clrMapOvr>
  <p:transition spd="slow">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626657" y="2516874"/>
            <a:ext cx="5058995" cy="2584557"/>
          </a:xfrm>
          <a:prstGeom prst="rect">
            <a:avLst/>
          </a:prstGeom>
        </p:spPr>
      </p:pic>
      <p:sp>
        <p:nvSpPr>
          <p:cNvPr id="4" name="文本框 3"/>
          <p:cNvSpPr txBox="1"/>
          <p:nvPr/>
        </p:nvSpPr>
        <p:spPr>
          <a:xfrm>
            <a:off x="796412" y="363608"/>
            <a:ext cx="3461261"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b="1" kern="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zh-CN" altLang="en-US" sz="1400" dirty="0">
                <a:latin typeface="+mj-lt"/>
                <a:ea typeface="+mj-lt"/>
              </a:rPr>
              <a:t>用户界面架构</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292178" y="1806317"/>
            <a:ext cx="3727955" cy="338554"/>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好友界面：可查看所拥有好友的排行榜。</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p:txBody>
      </p:sp>
      <p:sp>
        <p:nvSpPr>
          <p:cNvPr id="58" name="文本框 57"/>
          <p:cNvSpPr txBox="1"/>
          <p:nvPr/>
        </p:nvSpPr>
        <p:spPr>
          <a:xfrm>
            <a:off x="6663479" y="1806317"/>
            <a:ext cx="4604260" cy="861774"/>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冒险模式：进入后开始游戏，地图不会循环，通过所有关卡后胜利。同时解锁 无尽模式。</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pic>
        <p:nvPicPr>
          <p:cNvPr id="3" name="图片 2"/>
          <p:cNvPicPr>
            <a:picLocks noChangeAspect="1"/>
          </p:cNvPicPr>
          <p:nvPr/>
        </p:nvPicPr>
        <p:blipFill>
          <a:blip r:embed="rId2"/>
          <a:stretch>
            <a:fillRect/>
          </a:stretch>
        </p:blipFill>
        <p:spPr>
          <a:xfrm>
            <a:off x="6294587" y="2393049"/>
            <a:ext cx="5270756" cy="2584557"/>
          </a:xfrm>
          <a:prstGeom prst="rect">
            <a:avLst/>
          </a:prstGeom>
        </p:spPr>
      </p:pic>
      <p:sp>
        <p:nvSpPr>
          <p:cNvPr id="7" name="文本框 6"/>
          <p:cNvSpPr txBox="1"/>
          <p:nvPr/>
        </p:nvSpPr>
        <p:spPr>
          <a:xfrm>
            <a:off x="6527377" y="4977606"/>
            <a:ext cx="4876464" cy="861774"/>
          </a:xfrm>
          <a:prstGeom prst="rect">
            <a:avLst/>
          </a:prstGeom>
          <a:noFill/>
        </p:spPr>
        <p:txBody>
          <a:bodyPr wrap="square" rtlCol="0">
            <a:spAutoFit/>
          </a:bodyPr>
          <a:lstStyle/>
          <a:p>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无尽模式：通关冒险模式后解锁，地图会无限循环，直到玩家死亡。</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endParaRPr lang="zh-CN" altLang="en-US" dirty="0"/>
          </a:p>
        </p:txBody>
      </p:sp>
    </p:spTree>
  </p:cSld>
  <p:clrMapOvr>
    <a:masterClrMapping/>
  </p:clrMapOvr>
  <p:transition spd="slow">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96412" y="363608"/>
            <a:ext cx="3461261"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b="1" kern="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2"/>
              </a:rPr>
              <a:t>总体设计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zh-CN" altLang="en-US" sz="1400" dirty="0">
                <a:latin typeface="+mj-lt"/>
                <a:ea typeface="+mj-lt"/>
              </a:rPr>
              <a:t>接口设计</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5769727" y="886828"/>
            <a:ext cx="2225040" cy="338554"/>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zh-CN" altLang="en-US" sz="1600" dirty="0">
                <a:solidFill>
                  <a:schemeClr val="tx1"/>
                </a:solidFill>
                <a:effectLst/>
                <a:latin typeface="黑体" panose="02010609060101010101" charset="-122"/>
                <a:ea typeface="黑体" panose="02010609060101010101" charset="-122"/>
              </a:rPr>
              <a:t>外部接口</a:t>
            </a:r>
            <a:endParaRPr lang="zh-CN" altLang="en-US" sz="1600" dirty="0">
              <a:solidFill>
                <a:schemeClr val="tx1"/>
              </a:solidFill>
              <a:effectLst/>
              <a:latin typeface="黑体" panose="02010609060101010101" charset="-122"/>
              <a:ea typeface="黑体" panose="02010609060101010101" charset="-122"/>
            </a:endParaRPr>
          </a:p>
        </p:txBody>
      </p:sp>
      <p:sp>
        <p:nvSpPr>
          <p:cNvPr id="57" name="文本框 56"/>
          <p:cNvSpPr txBox="1"/>
          <p:nvPr/>
        </p:nvSpPr>
        <p:spPr>
          <a:xfrm>
            <a:off x="7043197" y="1210195"/>
            <a:ext cx="3520775" cy="1324209"/>
          </a:xfrm>
          <a:prstGeom prst="rect">
            <a:avLst/>
          </a:prstGeom>
          <a:noFill/>
        </p:spPr>
        <p:txBody>
          <a:bodyPr wrap="square" rtlCol="0">
            <a:spAutoFit/>
          </a:bodyPr>
          <a:lstStyle/>
          <a:p>
            <a:pPr algn="l">
              <a:lnSpc>
                <a:spcPct val="130000"/>
              </a:lnSpc>
              <a:spcBef>
                <a:spcPts val="300"/>
              </a:spcBef>
              <a:spcAft>
                <a:spcPts val="300"/>
              </a:spcAft>
            </a:pP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参考微信官方小程序开发文档</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API</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接口，见如下网址。</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https://developers.weixin.qq.com/miniprogram/dev/api/</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p:txBody>
      </p:sp>
      <p:sp>
        <p:nvSpPr>
          <p:cNvPr id="58" name="文本框 57"/>
          <p:cNvSpPr txBox="1"/>
          <p:nvPr/>
        </p:nvSpPr>
        <p:spPr>
          <a:xfrm>
            <a:off x="360962" y="1616109"/>
            <a:ext cx="2225040" cy="338554"/>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zh-CN" altLang="en-US" sz="1600" dirty="0">
                <a:solidFill>
                  <a:schemeClr val="tx1"/>
                </a:solidFill>
                <a:effectLst/>
                <a:latin typeface="黑体" panose="02010609060101010101" charset="-122"/>
                <a:ea typeface="黑体" panose="02010609060101010101" charset="-122"/>
              </a:rPr>
              <a:t>内部接口</a:t>
            </a:r>
            <a:endParaRPr lang="zh-CN" altLang="en-US" sz="1600" dirty="0">
              <a:solidFill>
                <a:schemeClr val="tx1"/>
              </a:solidFill>
              <a:effectLst/>
              <a:latin typeface="黑体" panose="02010609060101010101" charset="-122"/>
              <a:ea typeface="黑体" panose="02010609060101010101" charset="-122"/>
            </a:endParaRPr>
          </a:p>
        </p:txBody>
      </p:sp>
      <p:sp>
        <p:nvSpPr>
          <p:cNvPr id="61" name="文本框 60"/>
          <p:cNvSpPr txBox="1"/>
          <p:nvPr/>
        </p:nvSpPr>
        <p:spPr>
          <a:xfrm>
            <a:off x="6686553" y="3175934"/>
            <a:ext cx="4770390" cy="2677656"/>
          </a:xfrm>
          <a:prstGeom prst="rect">
            <a:avLst/>
          </a:prstGeom>
          <a:noFill/>
        </p:spPr>
        <p:txBody>
          <a:bodyPr wrap="square" rtlCol="0">
            <a:spAutoFit/>
          </a:bodyPr>
          <a:lstStyle/>
          <a:p>
            <a:pPr algn="just"/>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微信公众平台：</a:t>
            </a:r>
            <a:r>
              <a:rPr lang="en-US" altLang="zh-CN" sz="1400" u="none" strike="noStrike" kern="0" dirty="0">
                <a:solidFill>
                  <a:srgbClr val="333333"/>
                </a:solidFill>
                <a:effectLst/>
                <a:latin typeface="黑体" panose="02010609060101010101" charset="-122"/>
                <a:ea typeface="黑体" panose="02010609060101010101" charset="-122"/>
                <a:cs typeface="宋体" panose="02010600030101010101" pitchFamily="2" charset="-122"/>
                <a:hlinkClick r:id="rId1"/>
              </a:rPr>
              <a:t>https://mp.weixin.qq.com/</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a:p>
            <a:pPr algn="l"/>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微信开发者工具：</a:t>
            </a:r>
            <a:r>
              <a:rPr lang="en-US" altLang="zh-CN" sz="1400" u="none" strike="noStrike" kern="0" dirty="0">
                <a:solidFill>
                  <a:srgbClr val="333333"/>
                </a:solidFill>
                <a:effectLst/>
                <a:latin typeface="黑体" panose="02010609060101010101" charset="-122"/>
                <a:ea typeface="黑体" panose="02010609060101010101" charset="-122"/>
                <a:cs typeface="宋体" panose="02010600030101010101" pitchFamily="2" charset="-122"/>
                <a:hlinkClick r:id="rId2"/>
              </a:rPr>
              <a:t>https://developers.weixin.qq.com/miniprogram/dev/devtools/download.html</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a:p>
            <a:pPr algn="just"/>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由于后期调用微信小程序的接口等功能，需要索取开发者的小程序中的</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APPID</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，所以在注册成功后，可登录，然后获取</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APPID</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400" kern="0" dirty="0" err="1">
                <a:solidFill>
                  <a:srgbClr val="333333"/>
                </a:solidFill>
                <a:effectLst/>
                <a:latin typeface="黑体" panose="02010609060101010101" charset="-122"/>
                <a:ea typeface="黑体" panose="02010609060101010101" charset="-122"/>
                <a:cs typeface="宋体" panose="02010600030101010101" pitchFamily="2" charset="-122"/>
              </a:rPr>
              <a:t>AppID</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小程序在在微信官方服务器的唯一标识，相当于主键</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id,</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每个小程序的</a:t>
            </a:r>
            <a:r>
              <a:rPr lang="en-US" altLang="zh-CN" sz="1400" kern="0" dirty="0" err="1">
                <a:solidFill>
                  <a:srgbClr val="333333"/>
                </a:solidFill>
                <a:effectLst/>
                <a:latin typeface="黑体" panose="02010609060101010101" charset="-122"/>
                <a:ea typeface="黑体" panose="02010609060101010101" charset="-122"/>
                <a:cs typeface="宋体" panose="02010600030101010101" pitchFamily="2" charset="-122"/>
              </a:rPr>
              <a:t>appid</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都不同</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en-US" altLang="zh-CN" sz="1400" kern="0" dirty="0" err="1">
                <a:solidFill>
                  <a:srgbClr val="333333"/>
                </a:solidFill>
                <a:effectLst/>
                <a:latin typeface="黑体" panose="02010609060101010101" charset="-122"/>
                <a:ea typeface="黑体" panose="02010609060101010101" charset="-122"/>
                <a:cs typeface="宋体" panose="02010600030101010101" pitchFamily="2" charset="-122"/>
              </a:rPr>
              <a:t>AppSecret</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小程序密钥，它是在调用微信接口的时候，需要传递的参数， 服务器域名：就是你</a:t>
            </a:r>
            <a:r>
              <a:rPr lang="en-US" altLang="zh-CN" sz="1400" kern="0" dirty="0" err="1">
                <a:solidFill>
                  <a:srgbClr val="333333"/>
                </a:solidFill>
                <a:effectLst/>
                <a:latin typeface="黑体" panose="02010609060101010101" charset="-122"/>
                <a:ea typeface="黑体" panose="02010609060101010101" charset="-122"/>
                <a:cs typeface="宋体" panose="02010600030101010101" pitchFamily="2" charset="-122"/>
              </a:rPr>
              <a:t>django</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程序的域名，域名的要求，必须是公网可以访问的</a:t>
            </a:r>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https</a:t>
            </a:r>
            <a:r>
              <a:rPr lang="zh-CN" altLang="zh-CN" sz="1400" kern="0" dirty="0">
                <a:solidFill>
                  <a:srgbClr val="333333"/>
                </a:solidFill>
                <a:effectLst/>
                <a:latin typeface="黑体" panose="02010609060101010101" charset="-122"/>
                <a:ea typeface="黑体" panose="02010609060101010101" charset="-122"/>
                <a:cs typeface="宋体" panose="02010600030101010101" pitchFamily="2" charset="-122"/>
              </a:rPr>
              <a:t>的域名</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p:txBody>
      </p:sp>
      <p:pic>
        <p:nvPicPr>
          <p:cNvPr id="2" name="图片 1"/>
          <p:cNvPicPr>
            <a:picLocks noChangeAspect="1"/>
          </p:cNvPicPr>
          <p:nvPr/>
        </p:nvPicPr>
        <p:blipFill>
          <a:blip r:embed="rId3"/>
          <a:stretch>
            <a:fillRect/>
          </a:stretch>
        </p:blipFill>
        <p:spPr>
          <a:xfrm>
            <a:off x="360963" y="2174336"/>
            <a:ext cx="5144481" cy="1250219"/>
          </a:xfrm>
          <a:prstGeom prst="rect">
            <a:avLst/>
          </a:prstGeom>
        </p:spPr>
      </p:pic>
      <p:pic>
        <p:nvPicPr>
          <p:cNvPr id="3" name="图片 2"/>
          <p:cNvPicPr>
            <a:picLocks noChangeAspect="1"/>
          </p:cNvPicPr>
          <p:nvPr/>
        </p:nvPicPr>
        <p:blipFill>
          <a:blip r:embed="rId4"/>
          <a:stretch>
            <a:fillRect/>
          </a:stretch>
        </p:blipFill>
        <p:spPr>
          <a:xfrm>
            <a:off x="360962" y="3424429"/>
            <a:ext cx="5144487" cy="1520538"/>
          </a:xfrm>
          <a:prstGeom prst="rect">
            <a:avLst/>
          </a:prstGeom>
        </p:spPr>
      </p:pic>
      <p:sp>
        <p:nvSpPr>
          <p:cNvPr id="7" name="文本框 6"/>
          <p:cNvSpPr txBox="1"/>
          <p:nvPr/>
        </p:nvSpPr>
        <p:spPr>
          <a:xfrm>
            <a:off x="6257925" y="2663793"/>
            <a:ext cx="1581150" cy="446469"/>
          </a:xfrm>
          <a:prstGeom prst="rect">
            <a:avLst/>
          </a:prstGeom>
          <a:noFill/>
        </p:spPr>
        <p:txBody>
          <a:bodyPr wrap="square" rtlCol="0">
            <a:spAutoFit/>
          </a:bodyPr>
          <a:lstStyle/>
          <a:p>
            <a:pPr algn="just">
              <a:lnSpc>
                <a:spcPct val="173000"/>
              </a:lnSpc>
              <a:spcBef>
                <a:spcPts val="1300"/>
              </a:spcBef>
              <a:spcAft>
                <a:spcPts val="1300"/>
              </a:spcAft>
            </a:pP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开发环境需求</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p:txBody>
      </p:sp>
    </p:spTree>
  </p:cSld>
  <p:clrMapOvr>
    <a:masterClrMapping/>
  </p:clrMapOvr>
  <p:transition spd="slow">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0" y="408885"/>
            <a:ext cx="3076029" cy="523220"/>
          </a:xfrm>
          <a:prstGeom prst="rect">
            <a:avLst/>
          </a:prstGeom>
          <a:noFill/>
        </p:spPr>
        <p:txBody>
          <a:bodyPr wrap="square" rtlCol="0">
            <a:spAutoFit/>
          </a:bodyPr>
          <a:lstStyle/>
          <a:p>
            <a:r>
              <a:rPr lang="en-US" altLang="zh-CN" sz="2800" dirty="0">
                <a:latin typeface="FZZhengHeiS-DB-GB" panose="02000000000000000000" pitchFamily="2" charset="0"/>
                <a:ea typeface="FZZhengHeiS-DB-GB" panose="02000000000000000000" pitchFamily="2" charset="0"/>
              </a:rPr>
              <a:t>2.</a:t>
            </a:r>
            <a:r>
              <a:rPr lang="zh-CN" altLang="en-US" sz="2800" dirty="0">
                <a:latin typeface="FZZhengHeiS-DB-GB" panose="02000000000000000000" pitchFamily="2" charset="0"/>
                <a:ea typeface="FZZhengHeiS-DB-GB" panose="02000000000000000000" pitchFamily="2" charset="0"/>
              </a:rPr>
              <a:t>总体设计</a:t>
            </a:r>
            <a:endParaRPr lang="zh-CN" altLang="en-US" sz="2800" dirty="0">
              <a:latin typeface="FZZhengHeiS-DB-GB" panose="02000000000000000000" pitchFamily="2" charset="0"/>
              <a:ea typeface="FZZhengHeiS-DB-GB" panose="02000000000000000000" pitchFamily="2" charset="0"/>
            </a:endParaRPr>
          </a:p>
        </p:txBody>
      </p:sp>
      <p:sp>
        <p:nvSpPr>
          <p:cNvPr id="5" name="文本框 4"/>
          <p:cNvSpPr txBox="1"/>
          <p:nvPr/>
        </p:nvSpPr>
        <p:spPr>
          <a:xfrm>
            <a:off x="904649" y="840662"/>
            <a:ext cx="2251507" cy="307777"/>
          </a:xfrm>
          <a:prstGeom prst="rect">
            <a:avLst/>
          </a:prstGeom>
          <a:noFill/>
        </p:spPr>
        <p:txBody>
          <a:bodyPr wrap="square" rtlCol="0">
            <a:spAutoFit/>
          </a:bodyPr>
          <a:lstStyle/>
          <a:p>
            <a:pPr algn="dist"/>
            <a:r>
              <a:rPr lang="zh-CN" altLang="en-US" sz="1400" dirty="0">
                <a:latin typeface="FZZhengHeiS-DB-GB" panose="02000000000000000000" pitchFamily="2" charset="0"/>
                <a:ea typeface="FZZhengHeiS-DB-GB" panose="02000000000000000000" pitchFamily="2" charset="0"/>
              </a:rPr>
              <a:t>非功能特性设计</a:t>
            </a:r>
            <a:endParaRPr lang="zh-CN" altLang="en-US" sz="1400" dirty="0">
              <a:latin typeface="FuturaBookC" pitchFamily="2" charset="-52"/>
              <a:ea typeface="微软雅黑" panose="020B0503020204020204" pitchFamily="34" charset="-122"/>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784974" y="2719539"/>
            <a:ext cx="4742361" cy="369332"/>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r>
              <a:rPr lang="en-US" altLang="zh-CN" kern="0" dirty="0">
                <a:solidFill>
                  <a:srgbClr val="333333"/>
                </a:solidFill>
                <a:effectLst/>
                <a:latin typeface="黑体" panose="02010609060101010101" charset="-122"/>
                <a:ea typeface="黑体" panose="02010609060101010101" charset="-122"/>
                <a:cs typeface="宋体" panose="02010600030101010101" pitchFamily="2" charset="-122"/>
              </a:rPr>
              <a:t>2.</a:t>
            </a:r>
            <a:r>
              <a:rPr lang="zh-CN" altLang="zh-CN" kern="0" dirty="0">
                <a:solidFill>
                  <a:srgbClr val="333333"/>
                </a:solidFill>
                <a:effectLst/>
                <a:latin typeface="黑体" panose="02010609060101010101" charset="-122"/>
                <a:ea typeface="黑体" panose="02010609060101010101" charset="-122"/>
                <a:cs typeface="宋体" panose="02010600030101010101" pitchFamily="2" charset="-122"/>
              </a:rPr>
              <a:t>利用微信</a:t>
            </a:r>
            <a:r>
              <a:rPr lang="en-US" altLang="zh-CN" kern="0" dirty="0">
                <a:solidFill>
                  <a:srgbClr val="333333"/>
                </a:solidFill>
                <a:effectLst/>
                <a:latin typeface="黑体" panose="02010609060101010101" charset="-122"/>
                <a:ea typeface="黑体" panose="02010609060101010101" charset="-122"/>
                <a:cs typeface="宋体" panose="02010600030101010101" pitchFamily="2" charset="-122"/>
              </a:rPr>
              <a:t>API</a:t>
            </a:r>
            <a:r>
              <a:rPr lang="zh-CN" altLang="zh-CN" kern="0" dirty="0">
                <a:solidFill>
                  <a:srgbClr val="333333"/>
                </a:solidFill>
                <a:effectLst/>
                <a:latin typeface="黑体" panose="02010609060101010101" charset="-122"/>
                <a:ea typeface="黑体" panose="02010609060101010101" charset="-122"/>
                <a:cs typeface="宋体" panose="02010600030101010101" pitchFamily="2" charset="-122"/>
              </a:rPr>
              <a:t>判断与处理兼容</a:t>
            </a:r>
            <a:endParaRPr lang="zh-CN" altLang="zh-CN" kern="100" dirty="0">
              <a:effectLst/>
              <a:latin typeface="黑体" panose="02010609060101010101" charset="-122"/>
              <a:ea typeface="黑体" panose="02010609060101010101" charset="-122"/>
              <a:cs typeface="Times New Roman" panose="02020603050405020304" pitchFamily="18" charset="0"/>
            </a:endParaRPr>
          </a:p>
        </p:txBody>
      </p:sp>
      <p:sp>
        <p:nvSpPr>
          <p:cNvPr id="57" name="文本框 56"/>
          <p:cNvSpPr txBox="1"/>
          <p:nvPr/>
        </p:nvSpPr>
        <p:spPr>
          <a:xfrm>
            <a:off x="796413" y="2092760"/>
            <a:ext cx="5235673" cy="646331"/>
          </a:xfrm>
          <a:prstGeom prst="rect">
            <a:avLst/>
          </a:prstGeom>
          <a:noFill/>
        </p:spPr>
        <p:txBody>
          <a:bodyPr wrap="square" rtlCol="0">
            <a:spAutoFit/>
          </a:bodyPr>
          <a:lstStyle/>
          <a:p>
            <a:pPr algn="just"/>
            <a:r>
              <a:rPr lang="zh-CN" altLang="zh-CN" kern="0" dirty="0">
                <a:solidFill>
                  <a:srgbClr val="333333"/>
                </a:solidFill>
                <a:effectLst/>
                <a:latin typeface="黑体" panose="02010609060101010101" charset="-122"/>
                <a:ea typeface="黑体" panose="02010609060101010101" charset="-122"/>
                <a:cs typeface="宋体" panose="02010600030101010101" pitchFamily="2" charset="-122"/>
              </a:rPr>
              <a:t>当用户使用的基础库版本低于所设置的最低版本时，将无法正常使用小程序，并提示更新微信版本。</a:t>
            </a:r>
            <a:endParaRPr lang="zh-CN" altLang="zh-CN" kern="100" dirty="0">
              <a:effectLst/>
              <a:latin typeface="黑体" panose="02010609060101010101" charset="-122"/>
              <a:ea typeface="黑体" panose="02010609060101010101" charset="-122"/>
              <a:cs typeface="Times New Roman" panose="02020603050405020304" pitchFamily="18" charset="0"/>
            </a:endParaRPr>
          </a:p>
        </p:txBody>
      </p:sp>
      <p:sp>
        <p:nvSpPr>
          <p:cNvPr id="58" name="文本框 57"/>
          <p:cNvSpPr txBox="1"/>
          <p:nvPr/>
        </p:nvSpPr>
        <p:spPr>
          <a:xfrm>
            <a:off x="6032086" y="1273825"/>
            <a:ext cx="2225040" cy="400110"/>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zh-CN" altLang="en-US" sz="2000" b="1" dirty="0">
                <a:solidFill>
                  <a:schemeClr val="tx1"/>
                </a:solidFill>
                <a:effectLst/>
                <a:latin typeface="黑体" panose="02010609060101010101" charset="-122"/>
                <a:ea typeface="黑体" panose="02010609060101010101" charset="-122"/>
              </a:rPr>
              <a:t>安全性</a:t>
            </a:r>
            <a:endParaRPr lang="zh-CN" altLang="en-US" sz="2000" b="1" dirty="0">
              <a:solidFill>
                <a:schemeClr val="tx1"/>
              </a:solidFill>
              <a:effectLst/>
              <a:latin typeface="黑体" panose="02010609060101010101" charset="-122"/>
              <a:ea typeface="黑体" panose="02010609060101010101" charset="-122"/>
            </a:endParaRPr>
          </a:p>
        </p:txBody>
      </p:sp>
      <p:sp>
        <p:nvSpPr>
          <p:cNvPr id="59" name="文本框 58"/>
          <p:cNvSpPr txBox="1"/>
          <p:nvPr/>
        </p:nvSpPr>
        <p:spPr>
          <a:xfrm>
            <a:off x="6338743" y="1673935"/>
            <a:ext cx="5235673" cy="2062103"/>
          </a:xfrm>
          <a:prstGeom prst="rect">
            <a:avLst/>
          </a:prstGeom>
          <a:noFill/>
        </p:spPr>
        <p:txBody>
          <a:bodyPr wrap="square" rtlCol="0">
            <a:spAutoFit/>
          </a:bodyPr>
          <a:lstStyle/>
          <a:p>
            <a:pPr algn="l"/>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小程序完全处在微信的控制之下，任何一家公司开发小程序，都需要严格按照微信的规范制作，而且在上线前需要得到微信的审判。开发商并不能拿到你的微信账号和密码，也拿不到你的微信号和社会关系。它们只能拿到你的昵称，你的头像，你在游戏中所赋予的一些信息。同时，小程序不允许跳转到外部网站，不允许放链接，不允许相互之间跳转。所以，小程序的安全性得到了足够的保障。</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p:txBody>
      </p:sp>
      <p:sp>
        <p:nvSpPr>
          <p:cNvPr id="7" name="文本框 6"/>
          <p:cNvSpPr txBox="1"/>
          <p:nvPr/>
        </p:nvSpPr>
        <p:spPr>
          <a:xfrm>
            <a:off x="785954" y="1831438"/>
            <a:ext cx="2370201" cy="369332"/>
          </a:xfrm>
          <a:prstGeom prst="rect">
            <a:avLst/>
          </a:prstGeom>
          <a:noFill/>
        </p:spPr>
        <p:txBody>
          <a:bodyPr wrap="square" rtlCol="0">
            <a:spAutoFit/>
          </a:bodyPr>
          <a:lstStyle/>
          <a:p>
            <a:r>
              <a:rPr lang="en-US" altLang="zh-CN" dirty="0">
                <a:latin typeface="黑体" panose="02010609060101010101" charset="-122"/>
                <a:ea typeface="黑体" panose="02010609060101010101" charset="-122"/>
              </a:rPr>
              <a:t>1.</a:t>
            </a:r>
            <a:r>
              <a:rPr lang="zh-CN" altLang="zh-CN" kern="0" dirty="0">
                <a:solidFill>
                  <a:srgbClr val="333333"/>
                </a:solidFill>
                <a:effectLst/>
                <a:latin typeface="黑体" panose="02010609060101010101" charset="-122"/>
                <a:ea typeface="黑体" panose="02010609060101010101" charset="-122"/>
                <a:cs typeface="宋体" panose="02010600030101010101" pitchFamily="2" charset="-122"/>
              </a:rPr>
              <a:t>在小游戏后台设置</a:t>
            </a:r>
            <a:r>
              <a:rPr lang="zh-CN" altLang="en-US"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endParaRPr lang="zh-CN" altLang="en-US" dirty="0"/>
          </a:p>
        </p:txBody>
      </p:sp>
      <p:sp>
        <p:nvSpPr>
          <p:cNvPr id="9" name="文本框 8"/>
          <p:cNvSpPr txBox="1"/>
          <p:nvPr/>
        </p:nvSpPr>
        <p:spPr>
          <a:xfrm>
            <a:off x="856120" y="1343440"/>
            <a:ext cx="1985880" cy="400110"/>
          </a:xfrm>
          <a:prstGeom prst="rect">
            <a:avLst/>
          </a:prstGeom>
          <a:noFill/>
        </p:spPr>
        <p:txBody>
          <a:bodyPr wrap="square" rtlCol="0">
            <a:spAutoFit/>
          </a:bodyPr>
          <a:lstStyle/>
          <a:p>
            <a:r>
              <a:rPr lang="zh-CN" altLang="en-US" sz="2000" b="1" kern="0" dirty="0">
                <a:solidFill>
                  <a:srgbClr val="333333"/>
                </a:solidFill>
                <a:latin typeface="黑体" panose="02010609060101010101" charset="-122"/>
                <a:ea typeface="黑体" panose="02010609060101010101" charset="-122"/>
                <a:cs typeface="宋体" panose="02010600030101010101" pitchFamily="2" charset="-122"/>
              </a:rPr>
              <a:t>版本兼容性</a:t>
            </a:r>
            <a:endParaRPr lang="zh-CN" altLang="en-US" sz="2000" b="1" dirty="0">
              <a:latin typeface="黑体" panose="02010609060101010101" charset="-122"/>
              <a:ea typeface="黑体" panose="02010609060101010101" charset="-122"/>
            </a:endParaRPr>
          </a:p>
        </p:txBody>
      </p:sp>
      <p:sp>
        <p:nvSpPr>
          <p:cNvPr id="10" name="文本框 9"/>
          <p:cNvSpPr txBox="1"/>
          <p:nvPr/>
        </p:nvSpPr>
        <p:spPr>
          <a:xfrm>
            <a:off x="826771" y="3000413"/>
            <a:ext cx="4933426" cy="3262432"/>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 </a:t>
            </a:r>
            <a:r>
              <a:rPr lang="en-US" altLang="zh-CN" sz="1600" kern="0" dirty="0" err="1">
                <a:solidFill>
                  <a:srgbClr val="333333"/>
                </a:solidFill>
                <a:effectLst/>
                <a:latin typeface="黑体" panose="02010609060101010101" charset="-122"/>
                <a:ea typeface="黑体" panose="02010609060101010101" charset="-122"/>
                <a:cs typeface="宋体" panose="02010600030101010101" pitchFamily="2" charset="-122"/>
              </a:rPr>
              <a:t>wx.getSystemInfoSync</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用于获取当前系统信息，其中包括小程序的基础库版本号</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B.</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通过</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if</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判断语句确定</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API</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是否可用，如：</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if (</a:t>
            </a:r>
            <a:r>
              <a:rPr lang="en-US" altLang="zh-CN" sz="1600" kern="0" dirty="0" err="1">
                <a:solidFill>
                  <a:srgbClr val="333333"/>
                </a:solidFill>
                <a:effectLst/>
                <a:latin typeface="黑体" panose="02010609060101010101" charset="-122"/>
                <a:ea typeface="黑体" panose="02010609060101010101" charset="-122"/>
                <a:cs typeface="宋体" panose="02010600030101010101" pitchFamily="2" charset="-122"/>
              </a:rPr>
              <a:t>wx.openBluetoothAdapter</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en-US" altLang="zh-CN" sz="1600" kern="0" dirty="0" err="1">
                <a:solidFill>
                  <a:srgbClr val="333333"/>
                </a:solidFill>
                <a:effectLst/>
                <a:latin typeface="黑体" panose="02010609060101010101" charset="-122"/>
                <a:ea typeface="黑体" panose="02010609060101010101" charset="-122"/>
                <a:cs typeface="宋体" panose="02010600030101010101" pitchFamily="2" charset="-122"/>
              </a:rPr>
              <a:t>wx.openBluetoothAdapter</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else {</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如果希望用户在最新版本的客户端上体验您的小程序，可以这样子提示</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en-US" altLang="zh-CN" sz="1600" kern="0" dirty="0" err="1">
                <a:solidFill>
                  <a:srgbClr val="333333"/>
                </a:solidFill>
                <a:effectLst/>
                <a:latin typeface="黑体" panose="02010609060101010101" charset="-122"/>
                <a:ea typeface="黑体" panose="02010609060101010101" charset="-122"/>
                <a:cs typeface="宋体" panose="02010600030101010101" pitchFamily="2" charset="-122"/>
              </a:rPr>
              <a:t>wx.showModal</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title: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提示</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content: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当前微信版本过低，无法使用该功能，请升级到最新微信版本后重试。</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r>
              <a:rPr lang="en-US" altLang="zh-CN" sz="1400" kern="0" dirty="0">
                <a:solidFill>
                  <a:srgbClr val="333333"/>
                </a:solidFill>
                <a:effectLst/>
                <a:latin typeface="黑体" panose="02010609060101010101" charset="-122"/>
                <a:ea typeface="黑体" panose="02010609060101010101" charset="-122"/>
                <a:cs typeface="宋体" panose="02010600030101010101" pitchFamily="2" charset="-122"/>
              </a:rPr>
              <a:t>  })</a:t>
            </a:r>
            <a:endParaRPr lang="zh-CN" altLang="zh-CN" sz="1400" kern="100" dirty="0">
              <a:effectLst/>
              <a:latin typeface="黑体" panose="02010609060101010101" charset="-122"/>
              <a:ea typeface="黑体" panose="02010609060101010101" charset="-122"/>
              <a:cs typeface="Times New Roman" panose="02020603050405020304" pitchFamily="18" charset="0"/>
            </a:endParaRPr>
          </a:p>
        </p:txBody>
      </p:sp>
      <p:sp>
        <p:nvSpPr>
          <p:cNvPr id="2" name="文本框 1"/>
          <p:cNvSpPr txBox="1"/>
          <p:nvPr/>
        </p:nvSpPr>
        <p:spPr>
          <a:xfrm>
            <a:off x="6501681" y="3810809"/>
            <a:ext cx="2242269" cy="400110"/>
          </a:xfrm>
          <a:prstGeom prst="rect">
            <a:avLst/>
          </a:prstGeom>
          <a:noFill/>
        </p:spPr>
        <p:txBody>
          <a:bodyPr wrap="square" rtlCol="0">
            <a:spAutoFit/>
          </a:bodyPr>
          <a:lstStyle/>
          <a:p>
            <a:r>
              <a:rPr lang="zh-CN" altLang="en-US" sz="2000" b="1" dirty="0">
                <a:latin typeface="黑体" panose="02010609060101010101" charset="-122"/>
                <a:ea typeface="黑体" panose="02010609060101010101" charset="-122"/>
              </a:rPr>
              <a:t>页面交互</a:t>
            </a:r>
            <a:endParaRPr lang="zh-CN" altLang="en-US" sz="2000" b="1" dirty="0">
              <a:latin typeface="黑体" panose="02010609060101010101" charset="-122"/>
              <a:ea typeface="黑体" panose="02010609060101010101" charset="-122"/>
            </a:endParaRPr>
          </a:p>
        </p:txBody>
      </p:sp>
      <p:sp>
        <p:nvSpPr>
          <p:cNvPr id="11" name="文本框 10"/>
          <p:cNvSpPr txBox="1"/>
          <p:nvPr/>
        </p:nvSpPr>
        <p:spPr>
          <a:xfrm>
            <a:off x="6338743" y="4210919"/>
            <a:ext cx="5100782" cy="1569660"/>
          </a:xfrm>
          <a:prstGeom prst="rect">
            <a:avLst/>
          </a:prstGeom>
          <a:noFill/>
        </p:spPr>
        <p:txBody>
          <a:bodyPr wrap="square" rtlCol="0">
            <a:spAutoFit/>
          </a:bodyPr>
          <a:lstStyle/>
          <a:p>
            <a:pPr algn="l"/>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页面简单明了。右上角</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2</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个常驻按钮，</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1</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个菜单，</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1</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个退出。在设计的时候多用全屏，少用弹框。</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l"/>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主界面主要有两个模式和三个键：设置，商城和排行。</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l"/>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游戏界面由背景，人物，和操作键构成。操作键分布于页面的左右两端，移动在左，跳跃在右。整体排版十分清晰。</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p:txBody>
      </p:sp>
    </p:spTree>
  </p:cSld>
  <p:clrMapOvr>
    <a:masterClrMapping/>
  </p:clrMapOvr>
  <p:transition spd="slow">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0" y="408885"/>
            <a:ext cx="3514179"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系统公共模块设计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YOUR ENGLISH TITLE</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048527" y="932041"/>
            <a:ext cx="6704023" cy="1540871"/>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lnSpc>
                <a:spcPct val="173000"/>
              </a:lnSpc>
              <a:spcBef>
                <a:spcPts val="1300"/>
              </a:spcBef>
              <a:spcAft>
                <a:spcPts val="1300"/>
              </a:spcAft>
            </a:pPr>
            <a:r>
              <a:rPr lang="en-US" altLang="zh-CN" sz="1800" b="1" kern="0" dirty="0">
                <a:solidFill>
                  <a:srgbClr val="333333"/>
                </a:solidFill>
                <a:effectLst/>
                <a:latin typeface="黑体" panose="02010609060101010101" charset="-122"/>
                <a:ea typeface="黑体" panose="02010609060101010101" charset="-122"/>
                <a:cs typeface="宋体" panose="02010600030101010101" pitchFamily="2" charset="-122"/>
              </a:rPr>
              <a:t>3.1</a:t>
            </a:r>
            <a:r>
              <a:rPr lang="zh-CN" altLang="zh-CN" sz="1800" b="1" kern="0" dirty="0">
                <a:solidFill>
                  <a:srgbClr val="333333"/>
                </a:solidFill>
                <a:effectLst/>
                <a:latin typeface="黑体" panose="02010609060101010101" charset="-122"/>
                <a:ea typeface="黑体" panose="02010609060101010101" charset="-122"/>
                <a:cs typeface="宋体" panose="02010600030101010101" pitchFamily="2" charset="-122"/>
              </a:rPr>
              <a:t>权限控制</a:t>
            </a:r>
            <a:endParaRPr lang="zh-CN" altLang="zh-CN" sz="1800" b="1"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管理员能够在</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web</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服务器端或数据库中修改、删除、添加数据</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普通用户在使用过程中触发相应操作使数据库信息进行修改</a:t>
            </a:r>
            <a:r>
              <a:rPr lang="zh-CN" altLang="zh-CN" sz="1800"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sp>
        <p:nvSpPr>
          <p:cNvPr id="13" name="文本框 12"/>
          <p:cNvSpPr txBox="1"/>
          <p:nvPr/>
        </p:nvSpPr>
        <p:spPr>
          <a:xfrm>
            <a:off x="1048527" y="2396201"/>
            <a:ext cx="9288512" cy="4101123"/>
          </a:xfrm>
          <a:prstGeom prst="rect">
            <a:avLst/>
          </a:prstGeom>
          <a:noFill/>
        </p:spPr>
        <p:txBody>
          <a:bodyPr wrap="square" rtlCol="0">
            <a:spAutoFit/>
          </a:bodyPr>
          <a:lstStyle/>
          <a:p>
            <a:pPr algn="just">
              <a:lnSpc>
                <a:spcPct val="173000"/>
              </a:lnSpc>
              <a:spcBef>
                <a:spcPts val="1300"/>
              </a:spcBef>
              <a:spcAft>
                <a:spcPts val="1300"/>
              </a:spcAft>
            </a:pPr>
            <a:r>
              <a:rPr lang="en-US" altLang="zh-CN" sz="1800" b="1" kern="0" dirty="0">
                <a:solidFill>
                  <a:srgbClr val="333333"/>
                </a:solidFill>
                <a:effectLst/>
                <a:latin typeface="黑体" panose="02010609060101010101" charset="-122"/>
                <a:ea typeface="黑体" panose="02010609060101010101" charset="-122"/>
                <a:cs typeface="宋体" panose="02010600030101010101" pitchFamily="2" charset="-122"/>
              </a:rPr>
              <a:t>3.2 </a:t>
            </a:r>
            <a:r>
              <a:rPr lang="zh-CN" altLang="zh-CN" sz="1800" b="1" kern="0" dirty="0">
                <a:solidFill>
                  <a:srgbClr val="333333"/>
                </a:solidFill>
                <a:effectLst/>
                <a:latin typeface="黑体" panose="02010609060101010101" charset="-122"/>
                <a:ea typeface="黑体" panose="02010609060101010101" charset="-122"/>
                <a:cs typeface="宋体" panose="02010600030101010101" pitchFamily="2" charset="-122"/>
              </a:rPr>
              <a:t>日志处理模块</a:t>
            </a:r>
            <a:endParaRPr lang="zh-CN" altLang="zh-CN" sz="1800" b="1"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使用</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python</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中的</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logging</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日志模块用于记录事件，错误，警告和调试信息。</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a:p>
            <a:pPr algn="just">
              <a:lnSpc>
                <a:spcPct val="173000"/>
              </a:lnSpc>
              <a:spcBef>
                <a:spcPts val="1300"/>
              </a:spcBef>
              <a:spcAft>
                <a:spcPts val="1300"/>
              </a:spcAft>
            </a:pPr>
            <a:r>
              <a:rPr lang="en-US" altLang="zh-CN" sz="1800" b="1" kern="0" dirty="0">
                <a:solidFill>
                  <a:srgbClr val="333333"/>
                </a:solidFill>
                <a:effectLst/>
                <a:latin typeface="黑体" panose="02010609060101010101" charset="-122"/>
                <a:ea typeface="黑体" panose="02010609060101010101" charset="-122"/>
                <a:cs typeface="宋体" panose="02010600030101010101" pitchFamily="2" charset="-122"/>
              </a:rPr>
              <a:t> 3.3 </a:t>
            </a:r>
            <a:r>
              <a:rPr lang="zh-CN" altLang="zh-CN" sz="1800" b="1" kern="0" dirty="0">
                <a:solidFill>
                  <a:srgbClr val="333333"/>
                </a:solidFill>
                <a:effectLst/>
                <a:latin typeface="黑体" panose="02010609060101010101" charset="-122"/>
                <a:ea typeface="黑体" panose="02010609060101010101" charset="-122"/>
                <a:cs typeface="宋体" panose="02010600030101010101" pitchFamily="2" charset="-122"/>
              </a:rPr>
              <a:t>异常处理模块</a:t>
            </a:r>
            <a:endParaRPr lang="zh-CN" altLang="zh-CN" sz="1800" b="1"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在构件包中建立异常资源文件</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针对错误码</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包括显示在页面的提示和真正的错误提示如</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  </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无效的用户名或者密码！错误代码</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0001</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错误信息的构成规则</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具体错误信息</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四位错误码。</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当发生错误时，界面中弹出相应错误信息并重启游戏。</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p:txBody>
      </p:sp>
    </p:spTree>
  </p:cSld>
  <p:clrMapOvr>
    <a:masterClrMapping/>
  </p:clrMapOvr>
  <p:transition spd="slow">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0" y="408885"/>
            <a:ext cx="3514179"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系统公共模块设计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YOUR ENGLISH TITLE</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048527" y="1098073"/>
            <a:ext cx="6704023" cy="4661854"/>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lnSpc>
                <a:spcPct val="173000"/>
              </a:lnSpc>
              <a:spcBef>
                <a:spcPts val="1300"/>
              </a:spcBef>
              <a:spcAft>
                <a:spcPts val="1300"/>
              </a:spcAft>
            </a:pPr>
            <a:r>
              <a:rPr lang="en-US" altLang="zh-CN" sz="1800" b="1"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 3.4 </a:t>
            </a:r>
            <a:r>
              <a:rPr lang="zh-CN" altLang="zh-CN" sz="1800" b="1"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处理</a:t>
            </a:r>
            <a:endParaRPr lang="zh-CN" altLang="zh-CN" sz="1800" b="1" kern="100" dirty="0">
              <a:effectLst/>
              <a:latin typeface="等线 Light" panose="02010600030101010101" charset="-122"/>
              <a:ea typeface="等线 Light" panose="02010600030101010101" charset="-122"/>
              <a:cs typeface="Times New Roman" panose="02020603050405020304" pitchFamily="18" charset="0"/>
            </a:endParaRPr>
          </a:p>
          <a:p>
            <a:pPr algn="l">
              <a:lnSpc>
                <a:spcPct val="130000"/>
              </a:lnSpc>
              <a:spcBef>
                <a:spcPts val="300"/>
              </a:spcBef>
              <a:spcAft>
                <a:spcPts val="300"/>
              </a:spcAft>
            </a:pPr>
            <a:r>
              <a:rPr lang="zh-CN" altLang="zh-CN" kern="0" dirty="0">
                <a:solidFill>
                  <a:srgbClr val="333333"/>
                </a:solidFill>
                <a:effectLst/>
                <a:latin typeface="黑体" panose="02010609060101010101" charset="-122"/>
                <a:ea typeface="黑体" panose="02010609060101010101" charset="-122"/>
                <a:cs typeface="宋体" panose="02010600030101010101" pitchFamily="2" charset="-122"/>
              </a:rPr>
              <a:t>用户进行游戏将保存如下信息：</a:t>
            </a:r>
            <a:r>
              <a:rPr lang="en-US" altLang="zh-CN" kern="0" dirty="0">
                <a:solidFill>
                  <a:srgbClr val="333333"/>
                </a:solidFill>
                <a:effectLst/>
                <a:latin typeface="黑体" panose="02010609060101010101" charset="-122"/>
                <a:ea typeface="黑体" panose="02010609060101010101" charset="-122"/>
                <a:cs typeface="宋体" panose="02010600030101010101" pitchFamily="2" charset="-122"/>
              </a:rPr>
              <a:t>  </a:t>
            </a:r>
            <a:endParaRPr lang="zh-CN" altLang="zh-CN"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用户基本信息</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用户名</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用户头像</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用户现有积分</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just">
              <a:lnSpc>
                <a:spcPct val="173000"/>
              </a:lnSpc>
              <a:spcBef>
                <a:spcPts val="1300"/>
              </a:spcBef>
              <a:spcAft>
                <a:spcPts val="1300"/>
              </a:spcAft>
            </a:pPr>
            <a:r>
              <a:rPr lang="en-US" altLang="zh-CN" sz="1800" b="1"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 3.5 </a:t>
            </a:r>
            <a:r>
              <a:rPr lang="zh-CN" altLang="zh-CN" sz="1800" b="1" kern="0" dirty="0">
                <a:solidFill>
                  <a:srgbClr val="333333"/>
                </a:solidFill>
                <a:effectLst/>
                <a:latin typeface="Helvetica" panose="020B0604020202020204" pitchFamily="34" charset="0"/>
                <a:ea typeface="宋体" panose="02010600030101010101" pitchFamily="2" charset="-122"/>
                <a:cs typeface="宋体" panose="02010600030101010101" pitchFamily="2" charset="-122"/>
              </a:rPr>
              <a:t>引擎</a:t>
            </a:r>
            <a:endParaRPr lang="zh-CN" altLang="zh-CN" sz="1800" b="1" kern="100" dirty="0">
              <a:effectLst/>
              <a:latin typeface="等线 Light" panose="02010600030101010101" charset="-122"/>
              <a:ea typeface="等线 Light" panose="02010600030101010101" charset="-122"/>
              <a:cs typeface="Times New Roman" panose="02020603050405020304" pitchFamily="18" charset="0"/>
            </a:endParaRPr>
          </a:p>
          <a:p>
            <a:pPr algn="l">
              <a:lnSpc>
                <a:spcPct val="130000"/>
              </a:lnSpc>
              <a:spcBef>
                <a:spcPts val="300"/>
              </a:spcBef>
              <a:spcAft>
                <a:spcPts val="300"/>
              </a:spcAft>
            </a:pP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使用</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Cocos</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引擎进行游戏开发，其已经完成了自身引擎及其工具对小游戏的适配和支持，访问对应的官方文档可以更快地接入小游戏的开发</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p:txBody>
      </p:sp>
      <p:sp>
        <p:nvSpPr>
          <p:cNvPr id="3" name="文本框 2"/>
          <p:cNvSpPr txBox="1"/>
          <p:nvPr/>
        </p:nvSpPr>
        <p:spPr>
          <a:xfrm>
            <a:off x="3924295" y="2259039"/>
            <a:ext cx="3605111" cy="1176604"/>
          </a:xfrm>
          <a:prstGeom prst="rect">
            <a:avLst/>
          </a:prstGeom>
          <a:noFill/>
        </p:spPr>
        <p:txBody>
          <a:bodyPr wrap="square" rtlCol="0">
            <a:spAutoFit/>
          </a:bodyPr>
          <a:lstStyle/>
          <a:p>
            <a:pPr algn="l">
              <a:lnSpc>
                <a:spcPct val="130000"/>
              </a:lnSpc>
              <a:spcBef>
                <a:spcPts val="300"/>
              </a:spcBef>
              <a:spcAft>
                <a:spcPts val="300"/>
              </a:spcAft>
            </a:pP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用户所属角色信息：</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用户现有人物</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用户拥有道具</a:t>
            </a:r>
            <a:endParaRPr lang="en-US" altLang="zh-CN" sz="1600" kern="100" dirty="0">
              <a:effectLst/>
              <a:latin typeface="黑体" panose="02010609060101010101" charset="-122"/>
              <a:ea typeface="黑体" panose="02010609060101010101" charset="-122"/>
              <a:cs typeface="Times New Roman" panose="02020603050405020304" pitchFamily="18" charset="0"/>
            </a:endParaRPr>
          </a:p>
        </p:txBody>
      </p:sp>
      <p:sp>
        <p:nvSpPr>
          <p:cNvPr id="7" name="文本框 6"/>
          <p:cNvSpPr txBox="1"/>
          <p:nvPr/>
        </p:nvSpPr>
        <p:spPr>
          <a:xfrm>
            <a:off x="6630520" y="2259039"/>
            <a:ext cx="3210127" cy="1521955"/>
          </a:xfrm>
          <a:prstGeom prst="rect">
            <a:avLst/>
          </a:prstGeom>
          <a:noFill/>
        </p:spPr>
        <p:txBody>
          <a:bodyPr wrap="square" rtlCol="0">
            <a:spAutoFit/>
          </a:bodyPr>
          <a:lstStyle/>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用户包含的功能列表</a:t>
            </a: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更换角色</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pPr algn="l">
              <a:lnSpc>
                <a:spcPct val="130000"/>
              </a:lnSpc>
              <a:spcBef>
                <a:spcPts val="300"/>
              </a:spcBef>
              <a:spcAft>
                <a:spcPts val="300"/>
              </a:spcAft>
            </a:pPr>
            <a:r>
              <a:rPr lang="en-US" altLang="zh-CN" sz="1600" kern="0" dirty="0">
                <a:solidFill>
                  <a:srgbClr val="333333"/>
                </a:solidFill>
                <a:effectLst/>
                <a:latin typeface="黑体" panose="02010609060101010101" charset="-122"/>
                <a:ea typeface="黑体" panose="02010609060101010101" charset="-122"/>
                <a:cs typeface="宋体" panose="02010600030101010101" pitchFamily="2" charset="-122"/>
              </a:rPr>
              <a:t>     </a:t>
            </a:r>
            <a:r>
              <a:rPr lang="zh-CN" altLang="zh-CN" sz="1600" kern="0" dirty="0">
                <a:solidFill>
                  <a:srgbClr val="333333"/>
                </a:solidFill>
                <a:effectLst/>
                <a:latin typeface="黑体" panose="02010609060101010101" charset="-122"/>
                <a:ea typeface="黑体" panose="02010609060101010101" charset="-122"/>
                <a:cs typeface="宋体" panose="02010600030101010101" pitchFamily="2" charset="-122"/>
              </a:rPr>
              <a:t>使用道具</a:t>
            </a:r>
            <a:endParaRPr lang="zh-CN" altLang="zh-CN" sz="1600" kern="100" dirty="0">
              <a:effectLst/>
              <a:latin typeface="黑体" panose="02010609060101010101" charset="-122"/>
              <a:ea typeface="黑体" panose="02010609060101010101" charset="-122"/>
              <a:cs typeface="Times New Roman" panose="02020603050405020304" pitchFamily="18" charset="0"/>
            </a:endParaRPr>
          </a:p>
          <a:p>
            <a:endParaRPr lang="zh-CN" altLang="en-US" dirty="0"/>
          </a:p>
        </p:txBody>
      </p:sp>
    </p:spTree>
  </p:cSld>
  <p:clrMapOvr>
    <a:masterClrMapping/>
  </p:clrMapOvr>
  <p:transition spd="slow">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5745228" y="1521917"/>
            <a:ext cx="5806943" cy="4099915"/>
          </a:xfrm>
          <a:prstGeom prst="rect">
            <a:avLst/>
          </a:prstGeom>
        </p:spPr>
      </p:pic>
      <p:pic>
        <p:nvPicPr>
          <p:cNvPr id="2" name="图片 1"/>
          <p:cNvPicPr>
            <a:picLocks noChangeAspect="1"/>
          </p:cNvPicPr>
          <p:nvPr/>
        </p:nvPicPr>
        <p:blipFill>
          <a:blip r:embed="rId2"/>
          <a:stretch>
            <a:fillRect/>
          </a:stretch>
        </p:blipFill>
        <p:spPr>
          <a:xfrm>
            <a:off x="314834" y="1373407"/>
            <a:ext cx="4962574" cy="3737172"/>
          </a:xfrm>
          <a:prstGeom prst="rect">
            <a:avLst/>
          </a:prstGeom>
        </p:spPr>
      </p:pic>
      <p:sp>
        <p:nvSpPr>
          <p:cNvPr id="4" name="文本框 3"/>
          <p:cNvSpPr txBox="1"/>
          <p:nvPr/>
        </p:nvSpPr>
        <p:spPr>
          <a:xfrm>
            <a:off x="886360" y="408885"/>
            <a:ext cx="5209638"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应用基础框架子系统设计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YOUR ENGLISH TITLE</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048527" y="1098073"/>
            <a:ext cx="6704023" cy="501869"/>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lnSpc>
                <a:spcPct val="173000"/>
              </a:lnSpc>
              <a:spcBef>
                <a:spcPts val="1300"/>
              </a:spcBef>
              <a:spcAft>
                <a:spcPts val="1300"/>
              </a:spcAft>
            </a:pP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1.</a:t>
            </a:r>
            <a:r>
              <a:rPr lang="zh-CN" altLang="en-US" sz="1800" kern="0" dirty="0">
                <a:solidFill>
                  <a:srgbClr val="333333"/>
                </a:solidFill>
                <a:effectLst/>
                <a:latin typeface="黑体" panose="02010609060101010101" charset="-122"/>
                <a:ea typeface="黑体" panose="02010609060101010101" charset="-122"/>
                <a:cs typeface="宋体" panose="02010600030101010101" pitchFamily="2" charset="-122"/>
              </a:rPr>
              <a:t>用例描述</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p:txBody>
      </p:sp>
    </p:spTree>
  </p:cSld>
  <p:clrMapOvr>
    <a:masterClrMapping/>
  </p:clrMapOvr>
  <p:transition spd="slow">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0" y="408885"/>
            <a:ext cx="5209638"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应用基础框架子系统设计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YOUR ENGLISH TITLE</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143777" y="1109485"/>
            <a:ext cx="6704023" cy="508794"/>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just">
              <a:lnSpc>
                <a:spcPct val="173000"/>
              </a:lnSpc>
              <a:spcBef>
                <a:spcPts val="1300"/>
              </a:spcBef>
              <a:spcAft>
                <a:spcPts val="1300"/>
              </a:spcAft>
            </a:pP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2.</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实体关系描述</a:t>
            </a:r>
            <a:r>
              <a:rPr lang="en-US" altLang="zh-CN" sz="1800" kern="0" dirty="0">
                <a:solidFill>
                  <a:srgbClr val="333333"/>
                </a:solidFill>
                <a:effectLst/>
                <a:latin typeface="黑体" panose="02010609060101010101" charset="-122"/>
                <a:ea typeface="黑体" panose="02010609060101010101" charset="-122"/>
                <a:cs typeface="宋体" panose="02010600030101010101" pitchFamily="2" charset="-122"/>
              </a:rPr>
              <a:t>E-R</a:t>
            </a:r>
            <a:r>
              <a:rPr lang="zh-CN" altLang="zh-CN" sz="1800" kern="0" dirty="0">
                <a:solidFill>
                  <a:srgbClr val="333333"/>
                </a:solidFill>
                <a:effectLst/>
                <a:latin typeface="黑体" panose="02010609060101010101" charset="-122"/>
                <a:ea typeface="黑体" panose="02010609060101010101" charset="-122"/>
                <a:cs typeface="宋体" panose="02010600030101010101" pitchFamily="2" charset="-122"/>
              </a:rPr>
              <a:t>图</a:t>
            </a:r>
            <a:endParaRPr lang="zh-CN" altLang="zh-CN" sz="1800" kern="100" dirty="0">
              <a:effectLst/>
              <a:latin typeface="黑体" panose="02010609060101010101" charset="-122"/>
              <a:ea typeface="黑体" panose="02010609060101010101" charset="-122"/>
              <a:cs typeface="Times New Roman" panose="02020603050405020304" pitchFamily="18" charset="0"/>
            </a:endParaRPr>
          </a:p>
        </p:txBody>
      </p:sp>
      <p:pic>
        <p:nvPicPr>
          <p:cNvPr id="3" name="图片 2"/>
          <p:cNvPicPr>
            <a:picLocks noChangeAspect="1"/>
          </p:cNvPicPr>
          <p:nvPr/>
        </p:nvPicPr>
        <p:blipFill>
          <a:blip r:embed="rId1"/>
          <a:stretch>
            <a:fillRect/>
          </a:stretch>
        </p:blipFill>
        <p:spPr>
          <a:xfrm>
            <a:off x="213288" y="1944668"/>
            <a:ext cx="5206435" cy="3737172"/>
          </a:xfrm>
          <a:prstGeom prst="rect">
            <a:avLst/>
          </a:prstGeom>
        </p:spPr>
      </p:pic>
      <p:sp>
        <p:nvSpPr>
          <p:cNvPr id="7" name="文本框 6"/>
          <p:cNvSpPr txBox="1"/>
          <p:nvPr/>
        </p:nvSpPr>
        <p:spPr>
          <a:xfrm>
            <a:off x="6093996" y="880569"/>
            <a:ext cx="2276475" cy="508794"/>
          </a:xfrm>
          <a:prstGeom prst="rect">
            <a:avLst/>
          </a:prstGeom>
          <a:noFill/>
        </p:spPr>
        <p:txBody>
          <a:bodyPr wrap="square" rtlCol="0">
            <a:spAutoFit/>
          </a:bodyPr>
          <a:lstStyle/>
          <a:p>
            <a:pPr algn="just">
              <a:lnSpc>
                <a:spcPct val="173000"/>
              </a:lnSpc>
              <a:spcBef>
                <a:spcPts val="1300"/>
              </a:spcBef>
              <a:spcAft>
                <a:spcPts val="1300"/>
              </a:spcAft>
            </a:pPr>
            <a:r>
              <a:rPr lang="en-US" altLang="zh-CN" sz="1800" b="1" kern="0" dirty="0">
                <a:solidFill>
                  <a:srgbClr val="333333"/>
                </a:solidFill>
                <a:effectLst/>
                <a:latin typeface="黑体" panose="02010609060101010101" charset="-122"/>
                <a:ea typeface="黑体" panose="02010609060101010101" charset="-122"/>
                <a:cs typeface="宋体" panose="02010600030101010101" pitchFamily="2" charset="-122"/>
              </a:rPr>
              <a:t>3.</a:t>
            </a:r>
            <a:r>
              <a:rPr lang="zh-CN" altLang="zh-CN" sz="1800" b="1" kern="0" dirty="0">
                <a:solidFill>
                  <a:srgbClr val="333333"/>
                </a:solidFill>
                <a:effectLst/>
                <a:latin typeface="黑体" panose="02010609060101010101" charset="-122"/>
                <a:ea typeface="黑体" panose="02010609060101010101" charset="-122"/>
                <a:cs typeface="宋体" panose="02010600030101010101" pitchFamily="2" charset="-122"/>
              </a:rPr>
              <a:t>构件包设计</a:t>
            </a:r>
            <a:endParaRPr lang="zh-CN" altLang="zh-CN" sz="1800" b="1" kern="100" dirty="0">
              <a:effectLst/>
              <a:latin typeface="黑体" panose="02010609060101010101" charset="-122"/>
              <a:ea typeface="黑体" panose="02010609060101010101" charset="-122"/>
              <a:cs typeface="Times New Roman" panose="02020603050405020304" pitchFamily="18" charset="0"/>
            </a:endParaRPr>
          </a:p>
        </p:txBody>
      </p:sp>
      <p:pic>
        <p:nvPicPr>
          <p:cNvPr id="10" name="图片 9"/>
          <p:cNvPicPr>
            <a:picLocks noChangeAspect="1"/>
          </p:cNvPicPr>
          <p:nvPr/>
        </p:nvPicPr>
        <p:blipFill>
          <a:blip r:embed="rId2"/>
          <a:stretch>
            <a:fillRect/>
          </a:stretch>
        </p:blipFill>
        <p:spPr>
          <a:xfrm>
            <a:off x="6093996" y="1321594"/>
            <a:ext cx="5297394" cy="2393156"/>
          </a:xfrm>
          <a:prstGeom prst="rect">
            <a:avLst/>
          </a:prstGeom>
        </p:spPr>
      </p:pic>
      <p:pic>
        <p:nvPicPr>
          <p:cNvPr id="11" name="图片 10"/>
          <p:cNvPicPr>
            <a:picLocks noChangeAspect="1"/>
          </p:cNvPicPr>
          <p:nvPr/>
        </p:nvPicPr>
        <p:blipFill>
          <a:blip r:embed="rId3"/>
          <a:stretch>
            <a:fillRect/>
          </a:stretch>
        </p:blipFill>
        <p:spPr>
          <a:xfrm>
            <a:off x="6046768" y="3714750"/>
            <a:ext cx="5297394" cy="3038820"/>
          </a:xfrm>
          <a:prstGeom prst="rect">
            <a:avLst/>
          </a:prstGeom>
        </p:spPr>
      </p:pic>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t="71349"/>
          <a:stretch>
            <a:fillRect/>
          </a:stretch>
        </p:blipFill>
        <p:spPr>
          <a:xfrm>
            <a:off x="0" y="4234896"/>
            <a:ext cx="12207240" cy="2623103"/>
          </a:xfrm>
          <a:prstGeom prst="rect">
            <a:avLst/>
          </a:prstGeom>
        </p:spPr>
      </p:pic>
      <p:sp>
        <p:nvSpPr>
          <p:cNvPr id="5" name="圆角矩形 4"/>
          <p:cNvSpPr/>
          <p:nvPr/>
        </p:nvSpPr>
        <p:spPr>
          <a:xfrm>
            <a:off x="673509" y="591324"/>
            <a:ext cx="10844982" cy="5675352"/>
          </a:xfrm>
          <a:prstGeom prst="roundRect">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1"/>
          <p:cNvSpPr/>
          <p:nvPr/>
        </p:nvSpPr>
        <p:spPr>
          <a:xfrm>
            <a:off x="401902" y="1010371"/>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1"/>
          <p:cNvSpPr/>
          <p:nvPr/>
        </p:nvSpPr>
        <p:spPr>
          <a:xfrm>
            <a:off x="401902" y="1583304"/>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1"/>
          <p:cNvSpPr/>
          <p:nvPr/>
        </p:nvSpPr>
        <p:spPr>
          <a:xfrm>
            <a:off x="401902" y="2156237"/>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1"/>
          <p:cNvSpPr/>
          <p:nvPr/>
        </p:nvSpPr>
        <p:spPr>
          <a:xfrm>
            <a:off x="401902" y="2729170"/>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1"/>
          <p:cNvSpPr/>
          <p:nvPr/>
        </p:nvSpPr>
        <p:spPr>
          <a:xfrm>
            <a:off x="401902" y="3302103"/>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
          <p:cNvSpPr/>
          <p:nvPr/>
        </p:nvSpPr>
        <p:spPr>
          <a:xfrm>
            <a:off x="401902" y="3875036"/>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
          <p:cNvSpPr/>
          <p:nvPr/>
        </p:nvSpPr>
        <p:spPr>
          <a:xfrm>
            <a:off x="401902" y="4447969"/>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
          <p:cNvSpPr/>
          <p:nvPr/>
        </p:nvSpPr>
        <p:spPr>
          <a:xfrm>
            <a:off x="401902" y="5020902"/>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
          <p:cNvSpPr/>
          <p:nvPr/>
        </p:nvSpPr>
        <p:spPr>
          <a:xfrm>
            <a:off x="401902" y="5593838"/>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2660237" y="2430489"/>
            <a:ext cx="1497144" cy="149714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bg1"/>
                </a:solidFill>
                <a:latin typeface="FuturaBookC" pitchFamily="2" charset="-52"/>
              </a:rPr>
              <a:t>1</a:t>
            </a:r>
            <a:endParaRPr lang="zh-CN" altLang="en-US" sz="9600" b="1" dirty="0">
              <a:solidFill>
                <a:schemeClr val="bg1"/>
              </a:solidFill>
              <a:latin typeface="FuturaBookC" pitchFamily="2" charset="-52"/>
            </a:endParaRPr>
          </a:p>
        </p:txBody>
      </p:sp>
      <p:sp>
        <p:nvSpPr>
          <p:cNvPr id="16" name="文本框 15"/>
          <p:cNvSpPr txBox="1"/>
          <p:nvPr/>
        </p:nvSpPr>
        <p:spPr>
          <a:xfrm>
            <a:off x="4846130" y="2433321"/>
            <a:ext cx="4721993" cy="768350"/>
          </a:xfrm>
          <a:prstGeom prst="rect">
            <a:avLst/>
          </a:prstGeom>
          <a:noFill/>
        </p:spPr>
        <p:txBody>
          <a:bodyPr wrap="square" rtlCol="0">
            <a:spAutoFit/>
          </a:bodyPr>
          <a:lstStyle/>
          <a:p>
            <a:pPr algn="dist"/>
            <a:r>
              <a:rPr lang="zh-CN" altLang="en-US" sz="4400" dirty="0">
                <a:latin typeface="微软雅黑" panose="020B0503020204020204" pitchFamily="34" charset="-122"/>
                <a:ea typeface="微软雅黑" panose="020B0503020204020204" pitchFamily="34" charset="-122"/>
              </a:rPr>
              <a:t>数据库设计部分</a:t>
            </a:r>
            <a:endParaRPr lang="zh-CN" altLang="en-US" sz="4400" dirty="0">
              <a:latin typeface="微软雅黑" panose="020B0503020204020204" pitchFamily="34" charset="-122"/>
              <a:ea typeface="微软雅黑" panose="020B0503020204020204" pitchFamily="34" charset="-122"/>
            </a:endParaRPr>
          </a:p>
        </p:txBody>
      </p:sp>
      <p:cxnSp>
        <p:nvCxnSpPr>
          <p:cNvPr id="17" name="直接连接符 16"/>
          <p:cNvCxnSpPr/>
          <p:nvPr/>
        </p:nvCxnSpPr>
        <p:spPr>
          <a:xfrm>
            <a:off x="4983880" y="3271628"/>
            <a:ext cx="41108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4891850" y="3395037"/>
            <a:ext cx="4676273" cy="338554"/>
          </a:xfrm>
          <a:prstGeom prst="rect">
            <a:avLst/>
          </a:prstGeom>
          <a:noFill/>
        </p:spPr>
        <p:txBody>
          <a:bodyPr wrap="square" rtlCol="0">
            <a:spAutoFit/>
          </a:bodyPr>
          <a:lstStyle/>
          <a:p>
            <a:pPr algn="just"/>
            <a:r>
              <a:rPr lang="zh-CN" altLang="en-US" sz="1600" dirty="0">
                <a:latin typeface="FuturaBookC" pitchFamily="2" charset="-52"/>
                <a:ea typeface="锐字逼格青春粗黑体简2.0" panose="02010604000000000000" pitchFamily="2" charset="-122"/>
              </a:rPr>
              <a:t>负责人：黄霄瑞，陈振东，彭宇泽</a:t>
            </a:r>
            <a:endParaRPr lang="zh-CN" altLang="en-US" sz="1600" dirty="0">
              <a:latin typeface="FuturaBookC" pitchFamily="2" charset="-52"/>
              <a:ea typeface="锐字逼格青春粗黑体简2.0" panose="02010604000000000000"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 calcmode="lin" valueType="num">
                                      <p:cBhvr additive="base">
                                        <p:cTn id="7"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allAtOnce"/>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 name="图片 74"/>
          <p:cNvPicPr>
            <a:picLocks noChangeAspect="1"/>
          </p:cNvPicPr>
          <p:nvPr/>
        </p:nvPicPr>
        <p:blipFill rotWithShape="1">
          <a:blip r:embed="rId1">
            <a:extLst>
              <a:ext uri="{28A0092B-C50C-407E-A947-70E740481C1C}">
                <a14:useLocalDpi xmlns:a14="http://schemas.microsoft.com/office/drawing/2010/main" val="0"/>
              </a:ext>
            </a:extLst>
          </a:blip>
          <a:srcRect t="71349"/>
          <a:stretch>
            <a:fillRect/>
          </a:stretch>
        </p:blipFill>
        <p:spPr>
          <a:xfrm>
            <a:off x="0" y="4234896"/>
            <a:ext cx="12207240" cy="2623103"/>
          </a:xfrm>
          <a:prstGeom prst="rect">
            <a:avLst/>
          </a:prstGeom>
        </p:spPr>
      </p:pic>
      <p:sp>
        <p:nvSpPr>
          <p:cNvPr id="57" name="圆角矩形 56"/>
          <p:cNvSpPr/>
          <p:nvPr/>
        </p:nvSpPr>
        <p:spPr>
          <a:xfrm>
            <a:off x="673509" y="591324"/>
            <a:ext cx="10844982" cy="5675352"/>
          </a:xfrm>
          <a:prstGeom prst="roundRect">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p:cNvSpPr txBox="1"/>
          <p:nvPr/>
        </p:nvSpPr>
        <p:spPr>
          <a:xfrm>
            <a:off x="2583308" y="2121346"/>
            <a:ext cx="6783175" cy="829945"/>
          </a:xfrm>
          <a:prstGeom prst="rect">
            <a:avLst/>
          </a:prstGeom>
          <a:noFill/>
        </p:spPr>
        <p:txBody>
          <a:bodyPr wrap="square" rtlCol="0">
            <a:spAutoFit/>
          </a:bodyPr>
          <a:lstStyle/>
          <a:p>
            <a:pPr algn="dist"/>
            <a:r>
              <a:rPr lang="zh-CN" altLang="en-US" sz="4800" dirty="0">
                <a:latin typeface="微软雅黑" panose="020B0503020204020204" pitchFamily="34" charset="-122"/>
                <a:ea typeface="微软雅黑" panose="020B0503020204020204" pitchFamily="34" charset="-122"/>
              </a:rPr>
              <a:t>感谢您的聆听</a:t>
            </a:r>
            <a:endParaRPr lang="zh-CN" altLang="en-US" sz="4800" dirty="0">
              <a:latin typeface="微软雅黑" panose="020B0503020204020204" pitchFamily="34" charset="-122"/>
              <a:ea typeface="微软雅黑" panose="020B0503020204020204" pitchFamily="34" charset="-122"/>
            </a:endParaRPr>
          </a:p>
        </p:txBody>
      </p:sp>
      <p:sp>
        <p:nvSpPr>
          <p:cNvPr id="59" name="文本框 58"/>
          <p:cNvSpPr txBox="1"/>
          <p:nvPr/>
        </p:nvSpPr>
        <p:spPr>
          <a:xfrm>
            <a:off x="2626851" y="3866329"/>
            <a:ext cx="4920578" cy="646331"/>
          </a:xfrm>
          <a:prstGeom prst="rect">
            <a:avLst/>
          </a:prstGeom>
          <a:noFill/>
        </p:spPr>
        <p:txBody>
          <a:bodyPr wrap="square" rtlCol="0">
            <a:spAutoFit/>
          </a:bodyPr>
          <a:lstStyle/>
          <a:p>
            <a:r>
              <a:rPr lang="en-US" altLang="zh-CN" dirty="0">
                <a:solidFill>
                  <a:schemeClr val="tx1">
                    <a:lumMod val="50000"/>
                    <a:lumOff val="50000"/>
                  </a:schemeClr>
                </a:solidFill>
                <a:latin typeface="FuturaBookC" pitchFamily="2" charset="-52"/>
                <a:ea typeface="锐字逼格青春粗黑体简2.0" panose="02010604000000000000" pitchFamily="2" charset="-122"/>
              </a:rPr>
              <a:t>Life was like a box of chocolates, you never know what you’re go to get.</a:t>
            </a:r>
            <a:endParaRPr lang="zh-CN" altLang="en-US" dirty="0">
              <a:solidFill>
                <a:schemeClr val="tx1">
                  <a:lumMod val="50000"/>
                  <a:lumOff val="50000"/>
                </a:schemeClr>
              </a:solidFill>
              <a:latin typeface="FuturaBookC" pitchFamily="2" charset="-52"/>
              <a:ea typeface="锐字逼格青春粗黑体简2.0" panose="02010604000000000000" pitchFamily="2" charset="-122"/>
            </a:endParaRPr>
          </a:p>
        </p:txBody>
      </p:sp>
      <p:cxnSp>
        <p:nvCxnSpPr>
          <p:cNvPr id="60" name="直接连接符 59"/>
          <p:cNvCxnSpPr/>
          <p:nvPr/>
        </p:nvCxnSpPr>
        <p:spPr>
          <a:xfrm>
            <a:off x="2713935" y="3614279"/>
            <a:ext cx="76949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2612337" y="2868139"/>
            <a:ext cx="6754147" cy="369332"/>
          </a:xfrm>
          <a:prstGeom prst="rect">
            <a:avLst/>
          </a:prstGeom>
          <a:noFill/>
        </p:spPr>
        <p:txBody>
          <a:bodyPr wrap="square" rtlCol="0">
            <a:spAutoFit/>
          </a:bodyPr>
          <a:lstStyle/>
          <a:p>
            <a:pPr algn="dist"/>
            <a:r>
              <a:rPr lang="en-US" altLang="zh-CN" dirty="0">
                <a:latin typeface="微软雅黑" panose="020B0503020204020204" pitchFamily="34" charset="-122"/>
                <a:ea typeface="微软雅黑" panose="020B0503020204020204" pitchFamily="34" charset="-122"/>
              </a:rPr>
              <a:t>BLACK CONCISE TEMPLATE</a:t>
            </a:r>
            <a:endParaRPr lang="zh-CN" altLang="en-US" dirty="0">
              <a:latin typeface="微软雅黑" panose="020B0503020204020204" pitchFamily="34" charset="-122"/>
              <a:ea typeface="微软雅黑" panose="020B0503020204020204" pitchFamily="34" charset="-122"/>
            </a:endParaRPr>
          </a:p>
        </p:txBody>
      </p:sp>
      <p:sp>
        <p:nvSpPr>
          <p:cNvPr id="62" name="文本框 61"/>
          <p:cNvSpPr txBox="1"/>
          <p:nvPr/>
        </p:nvSpPr>
        <p:spPr>
          <a:xfrm rot="5400000">
            <a:off x="10149243" y="3143414"/>
            <a:ext cx="2356424" cy="382071"/>
          </a:xfrm>
          <a:prstGeom prst="rect">
            <a:avLst/>
          </a:prstGeom>
          <a:solidFill>
            <a:schemeClr val="tx1"/>
          </a:solidFill>
        </p:spPr>
        <p:txBody>
          <a:bodyPr wrap="square" rtlCol="0">
            <a:spAutoFit/>
          </a:bodyPr>
          <a:lstStyle/>
          <a:p>
            <a:pPr algn="dist"/>
            <a:r>
              <a:rPr lang="en-US" altLang="zh-CN" b="1" dirty="0">
                <a:solidFill>
                  <a:schemeClr val="bg1"/>
                </a:solidFill>
                <a:latin typeface="FuturaBookC" pitchFamily="2" charset="-52"/>
                <a:ea typeface="FZZhengHeiS-DB-GB" panose="02000000000000000000" pitchFamily="2" charset="0"/>
              </a:rPr>
              <a:t>DAYIN TEMPLATE</a:t>
            </a:r>
            <a:endParaRPr lang="zh-CN" altLang="en-US" b="1" dirty="0">
              <a:solidFill>
                <a:schemeClr val="bg1"/>
              </a:solidFill>
              <a:latin typeface="FuturaBookC" pitchFamily="2" charset="-52"/>
              <a:ea typeface="FZZhengHeiS-DB-GB" panose="02000000000000000000" pitchFamily="2" charset="0"/>
            </a:endParaRPr>
          </a:p>
        </p:txBody>
      </p:sp>
      <p:sp>
        <p:nvSpPr>
          <p:cNvPr id="65" name="椭圆 1"/>
          <p:cNvSpPr/>
          <p:nvPr/>
        </p:nvSpPr>
        <p:spPr>
          <a:xfrm>
            <a:off x="401902" y="1010371"/>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1"/>
          <p:cNvSpPr/>
          <p:nvPr/>
        </p:nvSpPr>
        <p:spPr>
          <a:xfrm>
            <a:off x="401902" y="1583304"/>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1"/>
          <p:cNvSpPr/>
          <p:nvPr/>
        </p:nvSpPr>
        <p:spPr>
          <a:xfrm>
            <a:off x="401902" y="2156237"/>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1"/>
          <p:cNvSpPr/>
          <p:nvPr/>
        </p:nvSpPr>
        <p:spPr>
          <a:xfrm>
            <a:off x="401902" y="2729170"/>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1"/>
          <p:cNvSpPr/>
          <p:nvPr/>
        </p:nvSpPr>
        <p:spPr>
          <a:xfrm>
            <a:off x="401902" y="3302103"/>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1"/>
          <p:cNvSpPr/>
          <p:nvPr/>
        </p:nvSpPr>
        <p:spPr>
          <a:xfrm>
            <a:off x="401902" y="3875036"/>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1"/>
          <p:cNvSpPr/>
          <p:nvPr/>
        </p:nvSpPr>
        <p:spPr>
          <a:xfrm>
            <a:off x="401902" y="4447969"/>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1"/>
          <p:cNvSpPr/>
          <p:nvPr/>
        </p:nvSpPr>
        <p:spPr>
          <a:xfrm>
            <a:off x="401902" y="5020902"/>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1"/>
          <p:cNvSpPr/>
          <p:nvPr/>
        </p:nvSpPr>
        <p:spPr>
          <a:xfrm>
            <a:off x="401902" y="5593838"/>
            <a:ext cx="513814" cy="156952"/>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0-1" fmla="*/ 2318 h 2362"/>
              <a:gd name="connsiteY0-2" fmla="*/ 2318 h 2362"/>
              <a:gd name="connsiteX1-3" fmla="*/ 2318 h 2362"/>
              <a:gd name="connsiteY1-4" fmla="*/ 2318 h 2362"/>
              <a:gd name="connsiteX2-5" fmla="*/ 2318 h 2362"/>
              <a:gd name="connsiteY2-6" fmla="*/ 2318 h 2362"/>
              <a:gd name="connsiteX3-7" fmla="*/ 2318 h 2362"/>
              <a:gd name="connsiteY3-8" fmla="*/ 2318 h 2362"/>
              <a:gd name="connsiteX4-9" fmla="*/ 2318 h 2362"/>
              <a:gd name="connsiteY4-10" fmla="*/ 2318 h 2362"/>
              <a:gd name="connsiteX5" fmla="*/ 2318 h 2362"/>
              <a:gd name="connsiteY5" fmla="*/ 2318 h 2362"/>
              <a:gd name="connsiteX0-11" fmla="*/ 2318 h 2362"/>
              <a:gd name="connsiteY0-12" fmla="*/ 2318 h 2362"/>
              <a:gd name="connsiteX1-13" fmla="*/ 2318 h 2362"/>
              <a:gd name="connsiteY1-14" fmla="*/ 2318 h 2362"/>
              <a:gd name="connsiteX2-15" fmla="*/ 2318 h 2362"/>
              <a:gd name="connsiteY2-16" fmla="*/ 2318 h 2362"/>
              <a:gd name="connsiteX3-17" fmla="*/ 2318 h 2362"/>
              <a:gd name="connsiteY3-18" fmla="*/ 2318 h 2362"/>
              <a:gd name="connsiteX4-19" fmla="*/ 2318 h 2362"/>
              <a:gd name="connsiteY4-20" fmla="*/ 2318 h 2362"/>
              <a:gd name="connsiteX5-21" fmla="*/ 2318 h 2362"/>
              <a:gd name="connsiteY5-22" fmla="*/ 2318 h 2362"/>
              <a:gd name="connsiteX0-23" fmla="*/ 2318 h 2362"/>
              <a:gd name="connsiteY0-24" fmla="*/ 2318 h 2362"/>
              <a:gd name="connsiteX1-25" fmla="*/ 2318 h 2362"/>
              <a:gd name="connsiteY1-26" fmla="*/ 2318 h 2362"/>
              <a:gd name="connsiteX2-27" fmla="*/ 2318 h 2362"/>
              <a:gd name="connsiteY2-28" fmla="*/ 2318 h 2362"/>
              <a:gd name="connsiteX3-29" fmla="*/ 2318 h 2362"/>
              <a:gd name="connsiteY3-30" fmla="*/ 2318 h 2362"/>
              <a:gd name="connsiteX4-31" fmla="*/ 2318 h 2362"/>
              <a:gd name="connsiteY4-32" fmla="*/ 2318 h 2362"/>
              <a:gd name="connsiteX0-33" fmla="*/ 2318 h 2362"/>
              <a:gd name="connsiteY0-34" fmla="*/ 2318 h 2362"/>
              <a:gd name="connsiteX1-35" fmla="*/ 2318 h 2362"/>
              <a:gd name="connsiteY1-36" fmla="*/ 2318 h 2362"/>
              <a:gd name="connsiteX2-37" fmla="*/ 2318 h 2362"/>
              <a:gd name="connsiteY2-38" fmla="*/ 2318 h 2362"/>
              <a:gd name="connsiteX3-39" fmla="*/ 2318 h 2362"/>
              <a:gd name="connsiteY3-40" fmla="*/ 2318 h 2362"/>
            </a:gdLst>
            <a:ahLst/>
            <a:cxnLst>
              <a:cxn ang="0">
                <a:pos x="connsiteX0-1" y="connsiteY0-2"/>
              </a:cxn>
              <a:cxn ang="0">
                <a:pos x="connsiteX1-3" y="connsiteY1-4"/>
              </a:cxn>
              <a:cxn ang="0">
                <a:pos x="connsiteX2-5" y="connsiteY2-6"/>
              </a:cxn>
              <a:cxn ang="0">
                <a:pos x="connsiteX3-7" y="connsiteY3-8"/>
              </a:cxn>
            </a:cxnLst>
            <a:rect l="l" t="t" r="r" b="b"/>
            <a:pathLst>
              <a:path w="513814" h="156952">
                <a:moveTo>
                  <a:pt x="256907" y="156952"/>
                </a:moveTo>
                <a:cubicBezTo>
                  <a:pt x="115021" y="156952"/>
                  <a:pt x="0" y="121817"/>
                  <a:pt x="0" y="78476"/>
                </a:cubicBezTo>
                <a:cubicBezTo>
                  <a:pt x="0" y="35135"/>
                  <a:pt x="115021" y="0"/>
                  <a:pt x="256907" y="0"/>
                </a:cubicBezTo>
                <a:cubicBezTo>
                  <a:pt x="398793" y="0"/>
                  <a:pt x="490264" y="57600"/>
                  <a:pt x="513814" y="78476"/>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引言</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The introduction </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圆角矩形 1"/>
          <p:cNvSpPr/>
          <p:nvPr/>
        </p:nvSpPr>
        <p:spPr>
          <a:xfrm>
            <a:off x="1188720" y="1389888"/>
            <a:ext cx="4443984" cy="1481328"/>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1188720" y="3191838"/>
            <a:ext cx="4480560" cy="1499033"/>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a:off x="1207008" y="5202936"/>
            <a:ext cx="4498848" cy="1528214"/>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a:off x="1188720" y="1399032"/>
            <a:ext cx="1906893" cy="1470914"/>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6893" h="1078992">
                <a:moveTo>
                  <a:pt x="179836" y="0"/>
                </a:moveTo>
                <a:lnTo>
                  <a:pt x="1906893" y="0"/>
                </a:lnTo>
                <a:lnTo>
                  <a:pt x="1906893" y="1078992"/>
                </a:lnTo>
                <a:lnTo>
                  <a:pt x="179836" y="1078992"/>
                </a:lnTo>
                <a:cubicBezTo>
                  <a:pt x="80515" y="1078992"/>
                  <a:pt x="0" y="998477"/>
                  <a:pt x="0" y="899156"/>
                </a:cubicBezTo>
                <a:lnTo>
                  <a:pt x="0" y="179836"/>
                </a:lnTo>
                <a:cubicBezTo>
                  <a:pt x="0" y="80515"/>
                  <a:pt x="80515" y="0"/>
                  <a:pt x="179836"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188720" y="3190568"/>
            <a:ext cx="1929384" cy="1509447"/>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6893" h="1078992">
                <a:moveTo>
                  <a:pt x="179836" y="0"/>
                </a:moveTo>
                <a:lnTo>
                  <a:pt x="1906893" y="0"/>
                </a:lnTo>
                <a:lnTo>
                  <a:pt x="1906893" y="1078992"/>
                </a:lnTo>
                <a:lnTo>
                  <a:pt x="179836" y="1078992"/>
                </a:lnTo>
                <a:cubicBezTo>
                  <a:pt x="80515" y="1078992"/>
                  <a:pt x="0" y="998477"/>
                  <a:pt x="0" y="899156"/>
                </a:cubicBezTo>
                <a:lnTo>
                  <a:pt x="0" y="179836"/>
                </a:lnTo>
                <a:cubicBezTo>
                  <a:pt x="0" y="80515"/>
                  <a:pt x="80515" y="0"/>
                  <a:pt x="179836"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216151" y="5212080"/>
            <a:ext cx="1906893" cy="1519070"/>
          </a:xfrm>
          <a:custGeom>
            <a:avLst/>
            <a:gdLst>
              <a:gd name="connsiteX0" fmla="*/ 2318 h 2362"/>
              <a:gd name="connsiteY0" fmla="*/ 2318 h 2362"/>
              <a:gd name="connsiteX1" fmla="*/ 2318 h 2362"/>
              <a:gd name="connsiteY1" fmla="*/ 2318 h 2362"/>
              <a:gd name="connsiteX2" fmla="*/ 2318 h 2362"/>
              <a:gd name="connsiteY2" fmla="*/ 2318 h 2362"/>
              <a:gd name="connsiteX3" fmla="*/ 2318 h 2362"/>
              <a:gd name="connsiteY3" fmla="*/ 2318 h 2362"/>
              <a:gd name="connsiteX4" fmla="*/ 2318 h 2362"/>
              <a:gd name="connsiteY4" fmla="*/ 2318 h 2362"/>
              <a:gd name="connsiteX5" fmla="*/ 2318 h 2362"/>
              <a:gd name="connsiteY5" fmla="*/ 2318 h 2362"/>
              <a:gd name="connsiteX6" fmla="*/ 2318 h 2362"/>
              <a:gd name="connsiteY6" fmla="*/ 2318 h 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6893" h="1078992">
                <a:moveTo>
                  <a:pt x="179836" y="0"/>
                </a:moveTo>
                <a:lnTo>
                  <a:pt x="1906893" y="0"/>
                </a:lnTo>
                <a:lnTo>
                  <a:pt x="1906893" y="1078992"/>
                </a:lnTo>
                <a:lnTo>
                  <a:pt x="179836" y="1078992"/>
                </a:lnTo>
                <a:cubicBezTo>
                  <a:pt x="80515" y="1078992"/>
                  <a:pt x="0" y="998477"/>
                  <a:pt x="0" y="899156"/>
                </a:cubicBezTo>
                <a:lnTo>
                  <a:pt x="0" y="179836"/>
                </a:lnTo>
                <a:cubicBezTo>
                  <a:pt x="0" y="80515"/>
                  <a:pt x="80515" y="0"/>
                  <a:pt x="179836" y="0"/>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3121152" y="1359975"/>
            <a:ext cx="2225040" cy="338554"/>
          </a:xfrm>
          <a:prstGeom prst="rect">
            <a:avLst/>
          </a:prstGeom>
          <a:noFill/>
        </p:spPr>
        <p:txBody>
          <a:bodyPr wrap="square" rtlCol="0">
            <a:spAutoFit/>
          </a:bodyPr>
          <a:lstStyle/>
          <a:p>
            <a:r>
              <a:rPr lang="zh-CN" altLang="en-US" sz="1600" dirty="0"/>
              <a:t>编写目的</a:t>
            </a:r>
            <a:endParaRPr lang="zh-CN" altLang="en-US" sz="1600" dirty="0">
              <a:latin typeface="FZZhengHeiS-DB-GB" panose="02000000000000000000" pitchFamily="2" charset="0"/>
              <a:ea typeface="FZZhengHeiS-DB-GB" panose="02000000000000000000" pitchFamily="2" charset="0"/>
            </a:endParaRPr>
          </a:p>
        </p:txBody>
      </p:sp>
      <p:sp>
        <p:nvSpPr>
          <p:cNvPr id="27" name="文本框 26"/>
          <p:cNvSpPr txBox="1"/>
          <p:nvPr/>
        </p:nvSpPr>
        <p:spPr>
          <a:xfrm>
            <a:off x="3130296" y="1719072"/>
            <a:ext cx="2456688" cy="1169551"/>
          </a:xfrm>
          <a:prstGeom prst="rect">
            <a:avLst/>
          </a:prstGeom>
          <a:noFill/>
        </p:spPr>
        <p:txBody>
          <a:bodyPr wrap="square" rtlCol="0">
            <a:spAutoFit/>
          </a:bodyPr>
          <a:lstStyle/>
          <a:p>
            <a:r>
              <a:rPr lang="zh-CN" altLang="en-US" sz="1200" dirty="0"/>
              <a:t>    </a:t>
            </a:r>
            <a:r>
              <a:rPr lang="zh-CN" altLang="en-US" sz="1400" dirty="0"/>
              <a:t>数据库的设计是为了以后编码、测试以及维护阶段的后台数据的存储做准备。应用于系统开发前期，为后期数据库设计指引方向</a:t>
            </a:r>
            <a:r>
              <a:rPr lang="zh-CN" altLang="en-US" sz="1200" dirty="0"/>
              <a:t>。</a:t>
            </a:r>
            <a:endParaRPr lang="zh-CN" altLang="en-US" sz="1200" dirty="0"/>
          </a:p>
        </p:txBody>
      </p:sp>
      <p:sp>
        <p:nvSpPr>
          <p:cNvPr id="28" name="文本框 27"/>
          <p:cNvSpPr txBox="1"/>
          <p:nvPr/>
        </p:nvSpPr>
        <p:spPr>
          <a:xfrm>
            <a:off x="3112008" y="3183179"/>
            <a:ext cx="2225040" cy="338554"/>
          </a:xfrm>
          <a:prstGeom prst="rect">
            <a:avLst/>
          </a:prstGeom>
          <a:noFill/>
        </p:spPr>
        <p:txBody>
          <a:bodyPr wrap="square" rtlCol="0">
            <a:spAutoFit/>
          </a:bodyPr>
          <a:lstStyle/>
          <a:p>
            <a:r>
              <a:rPr lang="zh-CN" altLang="en-US" sz="1600" dirty="0">
                <a:latin typeface="FZZhengHeiS-DB-GB" panose="02000000000000000000" pitchFamily="2" charset="0"/>
                <a:ea typeface="FZZhengHeiS-DB-GB" panose="02000000000000000000" pitchFamily="2" charset="0"/>
              </a:rPr>
              <a:t>背景</a:t>
            </a:r>
            <a:endParaRPr lang="zh-CN" altLang="en-US" sz="1600" dirty="0">
              <a:latin typeface="FZZhengHeiS-DB-GB" panose="02000000000000000000" pitchFamily="2" charset="0"/>
              <a:ea typeface="FZZhengHeiS-DB-GB" panose="02000000000000000000" pitchFamily="2" charset="0"/>
            </a:endParaRPr>
          </a:p>
        </p:txBody>
      </p:sp>
      <p:sp>
        <p:nvSpPr>
          <p:cNvPr id="29" name="文本框 28"/>
          <p:cNvSpPr txBox="1"/>
          <p:nvPr/>
        </p:nvSpPr>
        <p:spPr>
          <a:xfrm>
            <a:off x="3230880" y="3454314"/>
            <a:ext cx="2225040" cy="1200329"/>
          </a:xfrm>
          <a:prstGeom prst="rect">
            <a:avLst/>
          </a:prstGeom>
          <a:noFill/>
        </p:spPr>
        <p:txBody>
          <a:bodyPr wrap="square" rtlCol="0">
            <a:spAutoFit/>
          </a:bodyPr>
          <a:lstStyle/>
          <a:p>
            <a:r>
              <a:rPr lang="zh-CN" altLang="en-US" sz="1200" dirty="0"/>
              <a:t>开发项目的名称：</a:t>
            </a:r>
            <a:r>
              <a:rPr lang="en-US" sz="1200" dirty="0"/>
              <a:t>Sweet Jump</a:t>
            </a:r>
            <a:r>
              <a:rPr lang="zh-CN" altLang="en-US" sz="1200" dirty="0"/>
              <a:t>用户库</a:t>
            </a:r>
            <a:endParaRPr lang="zh-CN" altLang="en-US" sz="1200" dirty="0"/>
          </a:p>
          <a:p>
            <a:r>
              <a:rPr lang="zh-CN" altLang="en-US" sz="1200" dirty="0"/>
              <a:t>数据库的名称：</a:t>
            </a:r>
            <a:r>
              <a:rPr lang="en-US" sz="1200" dirty="0"/>
              <a:t>charge</a:t>
            </a:r>
            <a:endParaRPr lang="zh-CN" altLang="en-US" sz="1200" dirty="0"/>
          </a:p>
          <a:p>
            <a:r>
              <a:rPr lang="zh-CN" altLang="en-US" sz="1200" dirty="0"/>
              <a:t>数据库系统：</a:t>
            </a:r>
            <a:r>
              <a:rPr lang="en-US" sz="1200" dirty="0"/>
              <a:t>SQL</a:t>
            </a:r>
            <a:endParaRPr lang="zh-CN" altLang="en-US" sz="1200" dirty="0"/>
          </a:p>
          <a:p>
            <a:r>
              <a:rPr lang="zh-CN" altLang="en-US" sz="1200" dirty="0"/>
              <a:t>任务提出者：游戏管理人员</a:t>
            </a:r>
            <a:endParaRPr lang="zh-CN" altLang="en-US" sz="1200" dirty="0"/>
          </a:p>
          <a:p>
            <a:r>
              <a:rPr lang="zh-CN" altLang="en-US" sz="1200" dirty="0"/>
              <a:t>用户：游戏管理人员</a:t>
            </a:r>
            <a:endParaRPr lang="zh-CN" altLang="en-US" sz="1200" dirty="0"/>
          </a:p>
        </p:txBody>
      </p:sp>
      <p:sp>
        <p:nvSpPr>
          <p:cNvPr id="30" name="文本框 29"/>
          <p:cNvSpPr txBox="1"/>
          <p:nvPr/>
        </p:nvSpPr>
        <p:spPr>
          <a:xfrm>
            <a:off x="3130296" y="5217206"/>
            <a:ext cx="2225040" cy="338554"/>
          </a:xfrm>
          <a:prstGeom prst="rect">
            <a:avLst/>
          </a:prstGeom>
          <a:noFill/>
        </p:spPr>
        <p:txBody>
          <a:bodyPr wrap="square" rtlCol="0">
            <a:spAutoFit/>
          </a:bodyPr>
          <a:lstStyle/>
          <a:p>
            <a:r>
              <a:rPr lang="zh-CN" altLang="en-US" sz="1600" dirty="0"/>
              <a:t>定义</a:t>
            </a:r>
            <a:endParaRPr lang="zh-CN" altLang="en-US" sz="1600" dirty="0">
              <a:latin typeface="FZZhengHeiS-DB-GB" panose="02000000000000000000" pitchFamily="2" charset="0"/>
              <a:ea typeface="FZZhengHeiS-DB-GB" panose="02000000000000000000" pitchFamily="2" charset="0"/>
            </a:endParaRPr>
          </a:p>
        </p:txBody>
      </p:sp>
      <p:sp>
        <p:nvSpPr>
          <p:cNvPr id="31" name="文本框 30"/>
          <p:cNvSpPr txBox="1"/>
          <p:nvPr/>
        </p:nvSpPr>
        <p:spPr>
          <a:xfrm>
            <a:off x="3194304" y="5616357"/>
            <a:ext cx="2225040" cy="830997"/>
          </a:xfrm>
          <a:prstGeom prst="rect">
            <a:avLst/>
          </a:prstGeom>
          <a:noFill/>
        </p:spPr>
        <p:txBody>
          <a:bodyPr wrap="square" rtlCol="0">
            <a:spAutoFit/>
          </a:bodyPr>
          <a:lstStyle/>
          <a:p>
            <a:r>
              <a:rPr lang="zh-CN" altLang="en-US" sz="1200" dirty="0"/>
              <a:t>数据库：用来保存系统数据的后台应用软件。</a:t>
            </a:r>
            <a:endParaRPr lang="zh-CN" altLang="en-US" sz="1200" dirty="0"/>
          </a:p>
          <a:p>
            <a:r>
              <a:rPr lang="zh-CN" altLang="en-US" sz="1200" dirty="0"/>
              <a:t>字段：表中各个记录的名字</a:t>
            </a:r>
            <a:endParaRPr lang="zh-CN" altLang="en-US" sz="1200" dirty="0"/>
          </a:p>
          <a:p>
            <a:r>
              <a:rPr lang="zh-CN" altLang="en-US" sz="1200" dirty="0"/>
              <a:t>表：不同字段汇总成的集合。</a:t>
            </a:r>
            <a:endParaRPr lang="zh-CN" altLang="en-US" sz="1200" dirty="0"/>
          </a:p>
        </p:txBody>
      </p:sp>
      <p:sp>
        <p:nvSpPr>
          <p:cNvPr id="38" name="TextBox 37"/>
          <p:cNvSpPr txBox="1"/>
          <p:nvPr/>
        </p:nvSpPr>
        <p:spPr>
          <a:xfrm>
            <a:off x="1655064" y="1664208"/>
            <a:ext cx="950976" cy="769441"/>
          </a:xfrm>
          <a:prstGeom prst="rect">
            <a:avLst/>
          </a:prstGeom>
          <a:noFill/>
        </p:spPr>
        <p:txBody>
          <a:bodyPr wrap="square" rtlCol="0">
            <a:spAutoFit/>
          </a:bodyPr>
          <a:lstStyle/>
          <a:p>
            <a:r>
              <a:rPr lang="en-US" altLang="zh-CN" sz="4400" dirty="0">
                <a:solidFill>
                  <a:schemeClr val="bg1"/>
                </a:solidFill>
              </a:rPr>
              <a:t>1.1</a:t>
            </a:r>
            <a:endParaRPr lang="zh-CN" altLang="en-US" sz="4400" dirty="0">
              <a:solidFill>
                <a:schemeClr val="bg1"/>
              </a:solidFill>
            </a:endParaRPr>
          </a:p>
        </p:txBody>
      </p:sp>
      <p:sp>
        <p:nvSpPr>
          <p:cNvPr id="39" name="TextBox 38"/>
          <p:cNvSpPr txBox="1"/>
          <p:nvPr/>
        </p:nvSpPr>
        <p:spPr>
          <a:xfrm>
            <a:off x="1706880" y="3590544"/>
            <a:ext cx="950976" cy="769441"/>
          </a:xfrm>
          <a:prstGeom prst="rect">
            <a:avLst/>
          </a:prstGeom>
          <a:noFill/>
        </p:spPr>
        <p:txBody>
          <a:bodyPr wrap="square" rtlCol="0">
            <a:spAutoFit/>
          </a:bodyPr>
          <a:lstStyle/>
          <a:p>
            <a:r>
              <a:rPr lang="en-US" altLang="zh-CN" sz="4400" dirty="0">
                <a:solidFill>
                  <a:schemeClr val="bg1"/>
                </a:solidFill>
              </a:rPr>
              <a:t>1.2</a:t>
            </a:r>
            <a:endParaRPr lang="zh-CN" altLang="en-US" sz="4400" dirty="0">
              <a:solidFill>
                <a:schemeClr val="bg1"/>
              </a:solidFill>
            </a:endParaRPr>
          </a:p>
        </p:txBody>
      </p:sp>
      <p:sp>
        <p:nvSpPr>
          <p:cNvPr id="41" name="TextBox 40"/>
          <p:cNvSpPr txBox="1"/>
          <p:nvPr/>
        </p:nvSpPr>
        <p:spPr>
          <a:xfrm>
            <a:off x="1712976" y="5544312"/>
            <a:ext cx="950976" cy="769441"/>
          </a:xfrm>
          <a:prstGeom prst="rect">
            <a:avLst/>
          </a:prstGeom>
          <a:noFill/>
        </p:spPr>
        <p:txBody>
          <a:bodyPr wrap="square" rtlCol="0">
            <a:spAutoFit/>
          </a:bodyPr>
          <a:lstStyle/>
          <a:p>
            <a:r>
              <a:rPr lang="en-US" altLang="zh-CN" sz="4400" dirty="0">
                <a:solidFill>
                  <a:schemeClr val="bg1"/>
                </a:solidFill>
              </a:rPr>
              <a:t>1.3</a:t>
            </a:r>
            <a:endParaRPr lang="zh-CN" altLang="en-US" sz="4400" dirty="0">
              <a:solidFill>
                <a:schemeClr val="bg1"/>
              </a:solidFill>
            </a:endParaRPr>
          </a:p>
        </p:txBody>
      </p:sp>
      <p:sp>
        <p:nvSpPr>
          <p:cNvPr id="42" name="圆角矩形 41"/>
          <p:cNvSpPr/>
          <p:nvPr/>
        </p:nvSpPr>
        <p:spPr>
          <a:xfrm>
            <a:off x="6580632" y="3216222"/>
            <a:ext cx="4480560" cy="1499033"/>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42"/>
          <p:cNvSpPr txBox="1"/>
          <p:nvPr/>
        </p:nvSpPr>
        <p:spPr>
          <a:xfrm>
            <a:off x="6867144" y="3328416"/>
            <a:ext cx="3968496" cy="1477328"/>
          </a:xfrm>
          <a:prstGeom prst="rect">
            <a:avLst/>
          </a:prstGeom>
          <a:noFill/>
        </p:spPr>
        <p:txBody>
          <a:bodyPr wrap="square" rtlCol="0">
            <a:spAutoFit/>
          </a:bodyPr>
          <a:lstStyle/>
          <a:p>
            <a:r>
              <a:rPr lang="zh-CN" altLang="en-US" dirty="0"/>
              <a:t>参考资料</a:t>
            </a:r>
            <a:endParaRPr lang="zh-CN" altLang="en-US" dirty="0"/>
          </a:p>
          <a:p>
            <a:r>
              <a:rPr lang="en-US" dirty="0"/>
              <a:t>[1]</a:t>
            </a:r>
            <a:r>
              <a:rPr lang="en-US" altLang="zh-CN" dirty="0"/>
              <a:t>《</a:t>
            </a:r>
            <a:r>
              <a:rPr lang="zh-CN" altLang="en-US" dirty="0"/>
              <a:t>软件工程事务</a:t>
            </a:r>
            <a:r>
              <a:rPr lang="en-US" altLang="zh-CN" dirty="0"/>
              <a:t>》</a:t>
            </a:r>
            <a:r>
              <a:rPr lang="zh-CN" altLang="en-US" dirty="0"/>
              <a:t>刘学俊 李继芳</a:t>
            </a:r>
            <a:r>
              <a:rPr lang="en-US" dirty="0"/>
              <a:t> </a:t>
            </a:r>
            <a:r>
              <a:rPr lang="zh-CN" altLang="en-US" dirty="0"/>
              <a:t>刘汉中 编著</a:t>
            </a:r>
            <a:r>
              <a:rPr lang="en-US" dirty="0"/>
              <a:t> </a:t>
            </a:r>
            <a:r>
              <a:rPr lang="zh-CN" altLang="en-US" dirty="0"/>
              <a:t>浙江大学出版社</a:t>
            </a:r>
            <a:endParaRPr lang="zh-CN" altLang="en-US" dirty="0"/>
          </a:p>
          <a:p>
            <a:r>
              <a:rPr lang="en-US" dirty="0"/>
              <a:t>[2]</a:t>
            </a:r>
            <a:r>
              <a:rPr lang="zh-CN" altLang="en-US" dirty="0"/>
              <a:t>数据库设计说明书（</a:t>
            </a:r>
            <a:r>
              <a:rPr lang="en-US" dirty="0"/>
              <a:t>GB8567——88</a:t>
            </a:r>
            <a:r>
              <a:rPr lang="zh-CN" altLang="en-US" dirty="0"/>
              <a:t>）</a:t>
            </a:r>
            <a:endParaRPr lang="zh-CN" altLang="en-US" dirty="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 calcmode="lin" valueType="num">
                                      <p:cBhvr additive="base">
                                        <p:cTn id="7"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7">
                                            <p:txEl>
                                              <p:pRg st="0" end="0"/>
                                            </p:txEl>
                                          </p:spTgt>
                                        </p:tgtEl>
                                        <p:attrNameLst>
                                          <p:attrName>style.visibility</p:attrName>
                                        </p:attrNameLst>
                                      </p:cBhvr>
                                      <p:to>
                                        <p:strVal val="visible"/>
                                      </p:to>
                                    </p:set>
                                    <p:anim calcmode="lin" valueType="num">
                                      <p:cBhvr additive="base">
                                        <p:cTn id="13" dur="500" fill="hold"/>
                                        <p:tgtEl>
                                          <p:spTgt spid="2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8">
                                            <p:txEl>
                                              <p:pRg st="0" end="0"/>
                                            </p:txEl>
                                          </p:spTgt>
                                        </p:tgtEl>
                                        <p:attrNameLst>
                                          <p:attrName>style.visibility</p:attrName>
                                        </p:attrNameLst>
                                      </p:cBhvr>
                                      <p:to>
                                        <p:strVal val="visible"/>
                                      </p:to>
                                    </p:set>
                                    <p:anim calcmode="lin" valueType="num">
                                      <p:cBhvr additive="base">
                                        <p:cTn id="19"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9">
                                            <p:txEl>
                                              <p:pRg st="0" end="0"/>
                                            </p:txEl>
                                          </p:spTgt>
                                        </p:tgtEl>
                                        <p:attrNameLst>
                                          <p:attrName>style.visibility</p:attrName>
                                        </p:attrNameLst>
                                      </p:cBhvr>
                                      <p:to>
                                        <p:strVal val="visible"/>
                                      </p:to>
                                    </p:set>
                                    <p:anim calcmode="lin" valueType="num">
                                      <p:cBhvr additive="base">
                                        <p:cTn id="25"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9">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9">
                                            <p:txEl>
                                              <p:pRg st="1" end="1"/>
                                            </p:txEl>
                                          </p:spTgt>
                                        </p:tgtEl>
                                        <p:attrNameLst>
                                          <p:attrName>style.visibility</p:attrName>
                                        </p:attrNameLst>
                                      </p:cBhvr>
                                      <p:to>
                                        <p:strVal val="visible"/>
                                      </p:to>
                                    </p:set>
                                    <p:anim calcmode="lin" valueType="num">
                                      <p:cBhvr additive="base">
                                        <p:cTn id="29" dur="500" fill="hold"/>
                                        <p:tgtEl>
                                          <p:spTgt spid="29">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29">
                                            <p:txEl>
                                              <p:pRg st="1" end="1"/>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9">
                                            <p:txEl>
                                              <p:pRg st="2" end="2"/>
                                            </p:txEl>
                                          </p:spTgt>
                                        </p:tgtEl>
                                        <p:attrNameLst>
                                          <p:attrName>style.visibility</p:attrName>
                                        </p:attrNameLst>
                                      </p:cBhvr>
                                      <p:to>
                                        <p:strVal val="visible"/>
                                      </p:to>
                                    </p:set>
                                    <p:anim calcmode="lin" valueType="num">
                                      <p:cBhvr additive="base">
                                        <p:cTn id="33" dur="500" fill="hold"/>
                                        <p:tgtEl>
                                          <p:spTgt spid="29">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29">
                                            <p:txEl>
                                              <p:pRg st="2" end="2"/>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9">
                                            <p:txEl>
                                              <p:pRg st="3" end="3"/>
                                            </p:txEl>
                                          </p:spTgt>
                                        </p:tgtEl>
                                        <p:attrNameLst>
                                          <p:attrName>style.visibility</p:attrName>
                                        </p:attrNameLst>
                                      </p:cBhvr>
                                      <p:to>
                                        <p:strVal val="visible"/>
                                      </p:to>
                                    </p:set>
                                    <p:anim calcmode="lin" valueType="num">
                                      <p:cBhvr additive="base">
                                        <p:cTn id="37" dur="500" fill="hold"/>
                                        <p:tgtEl>
                                          <p:spTgt spid="29">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9">
                                            <p:txEl>
                                              <p:pRg st="3" end="3"/>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9">
                                            <p:txEl>
                                              <p:pRg st="4" end="4"/>
                                            </p:txEl>
                                          </p:spTgt>
                                        </p:tgtEl>
                                        <p:attrNameLst>
                                          <p:attrName>style.visibility</p:attrName>
                                        </p:attrNameLst>
                                      </p:cBhvr>
                                      <p:to>
                                        <p:strVal val="visible"/>
                                      </p:to>
                                    </p:set>
                                    <p:anim calcmode="lin" valueType="num">
                                      <p:cBhvr additive="base">
                                        <p:cTn id="41" dur="500" fill="hold"/>
                                        <p:tgtEl>
                                          <p:spTgt spid="29">
                                            <p:txEl>
                                              <p:pRg st="4" end="4"/>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29">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30">
                                            <p:txEl>
                                              <p:pRg st="0" end="0"/>
                                            </p:txEl>
                                          </p:spTgt>
                                        </p:tgtEl>
                                        <p:attrNameLst>
                                          <p:attrName>style.visibility</p:attrName>
                                        </p:attrNameLst>
                                      </p:cBhvr>
                                      <p:to>
                                        <p:strVal val="visible"/>
                                      </p:to>
                                    </p:set>
                                    <p:anim calcmode="lin" valueType="num">
                                      <p:cBhvr additive="base">
                                        <p:cTn id="47"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31">
                                            <p:txEl>
                                              <p:pRg st="0" end="0"/>
                                            </p:txEl>
                                          </p:spTgt>
                                        </p:tgtEl>
                                        <p:attrNameLst>
                                          <p:attrName>style.visibility</p:attrName>
                                        </p:attrNameLst>
                                      </p:cBhvr>
                                      <p:to>
                                        <p:strVal val="visible"/>
                                      </p:to>
                                    </p:set>
                                    <p:anim calcmode="lin" valueType="num">
                                      <p:cBhvr additive="base">
                                        <p:cTn id="53"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1">
                                            <p:txEl>
                                              <p:pRg st="0" end="0"/>
                                            </p:txEl>
                                          </p:spTgt>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31">
                                            <p:txEl>
                                              <p:pRg st="1" end="1"/>
                                            </p:txEl>
                                          </p:spTgt>
                                        </p:tgtEl>
                                        <p:attrNameLst>
                                          <p:attrName>style.visibility</p:attrName>
                                        </p:attrNameLst>
                                      </p:cBhvr>
                                      <p:to>
                                        <p:strVal val="visible"/>
                                      </p:to>
                                    </p:set>
                                    <p:anim calcmode="lin" valueType="num">
                                      <p:cBhvr additive="base">
                                        <p:cTn id="57" dur="500" fill="hold"/>
                                        <p:tgtEl>
                                          <p:spTgt spid="31">
                                            <p:txEl>
                                              <p:pRg st="1" end="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1">
                                            <p:txEl>
                                              <p:pRg st="1" end="1"/>
                                            </p:txEl>
                                          </p:spTgt>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31">
                                            <p:txEl>
                                              <p:pRg st="2" end="2"/>
                                            </p:txEl>
                                          </p:spTgt>
                                        </p:tgtEl>
                                        <p:attrNameLst>
                                          <p:attrName>style.visibility</p:attrName>
                                        </p:attrNameLst>
                                      </p:cBhvr>
                                      <p:to>
                                        <p:strVal val="visible"/>
                                      </p:to>
                                    </p:set>
                                    <p:anim calcmode="lin" valueType="num">
                                      <p:cBhvr additive="base">
                                        <p:cTn id="61" dur="500" fill="hold"/>
                                        <p:tgtEl>
                                          <p:spTgt spid="31">
                                            <p:txEl>
                                              <p:pRg st="2" end="2"/>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1">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uild="allAtOnce"/>
      <p:bldP spid="27" grpId="0" build="allAtOnce"/>
      <p:bldP spid="28" grpId="0" build="allAtOnce"/>
      <p:bldP spid="29" grpId="0" build="allAtOnce"/>
      <p:bldP spid="30" grpId="0" build="allAtOnce"/>
      <p:bldP spid="31" grpId="0" build="allAtOnce"/>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外部设计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External design</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403928" y="2300078"/>
            <a:ext cx="2225040" cy="82994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STEP1</a:t>
            </a:r>
            <a:endParaRPr lang="en-US" altLang="zh-CN" sz="1600" dirty="0">
              <a:solidFill>
                <a:schemeClr val="tx1"/>
              </a:solidFill>
              <a:effectLst/>
              <a:latin typeface="微软雅黑" panose="020B0503020204020204" pitchFamily="34" charset="-122"/>
              <a:ea typeface="微软雅黑" panose="020B0503020204020204" pitchFamily="34" charset="-122"/>
            </a:endParaRPr>
          </a:p>
          <a:p>
            <a:pPr algn="ctr"/>
            <a:endParaRPr lang="zh-CN" altLang="en-US" sz="1600" dirty="0">
              <a:solidFill>
                <a:schemeClr val="tx1"/>
              </a:solidFill>
              <a:latin typeface="微软雅黑" panose="020B0503020204020204" pitchFamily="34" charset="-122"/>
              <a:ea typeface="微软雅黑" panose="020B0503020204020204" pitchFamily="34" charset="-122"/>
            </a:endParaRPr>
          </a:p>
          <a:p>
            <a:pPr algn="ct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204737" y="1557238"/>
            <a:ext cx="586846" cy="586846"/>
          </a:xfrm>
          <a:prstGeom prst="rect">
            <a:avLst/>
          </a:prstGeom>
        </p:spPr>
      </p:pic>
      <p:pic>
        <p:nvPicPr>
          <p:cNvPr id="18" name="图片 1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716591" y="1575526"/>
            <a:ext cx="586846" cy="586846"/>
          </a:xfrm>
          <a:prstGeom prst="rect">
            <a:avLst/>
          </a:prstGeom>
        </p:spPr>
      </p:pic>
      <p:sp>
        <p:nvSpPr>
          <p:cNvPr id="21" name="TextBox 20"/>
          <p:cNvSpPr txBox="1"/>
          <p:nvPr/>
        </p:nvSpPr>
        <p:spPr>
          <a:xfrm>
            <a:off x="1645920" y="2633472"/>
            <a:ext cx="2057400" cy="646331"/>
          </a:xfrm>
          <a:prstGeom prst="rect">
            <a:avLst/>
          </a:prstGeom>
          <a:noFill/>
        </p:spPr>
        <p:txBody>
          <a:bodyPr wrap="square" rtlCol="0">
            <a:spAutoFit/>
          </a:bodyPr>
          <a:lstStyle/>
          <a:p>
            <a:r>
              <a:rPr lang="en-US" altLang="zh-CN" dirty="0"/>
              <a:t>  </a:t>
            </a:r>
            <a:r>
              <a:rPr lang="zh-CN" altLang="en-US" dirty="0"/>
              <a:t>标识符和状态</a:t>
            </a:r>
            <a:endParaRPr lang="zh-CN" altLang="en-US" dirty="0"/>
          </a:p>
          <a:p>
            <a:endParaRPr lang="zh-CN" altLang="en-US" dirty="0"/>
          </a:p>
        </p:txBody>
      </p:sp>
      <p:graphicFrame>
        <p:nvGraphicFramePr>
          <p:cNvPr id="22" name="表格 21"/>
          <p:cNvGraphicFramePr>
            <a:graphicFrameLocks noGrp="1"/>
          </p:cNvGraphicFramePr>
          <p:nvPr>
            <p:custDataLst>
              <p:tags r:id="rId2"/>
            </p:custDataLst>
          </p:nvPr>
        </p:nvGraphicFramePr>
        <p:xfrm>
          <a:off x="0" y="3401567"/>
          <a:ext cx="5591979" cy="2083324"/>
        </p:xfrm>
        <a:graphic>
          <a:graphicData uri="http://schemas.openxmlformats.org/drawingml/2006/table">
            <a:tbl>
              <a:tblPr/>
              <a:tblGrid>
                <a:gridCol w="1750550"/>
                <a:gridCol w="1751166"/>
                <a:gridCol w="2090263"/>
              </a:tblGrid>
              <a:tr h="295507">
                <a:tc>
                  <a:txBody>
                    <a:bodyPr/>
                    <a:lstStyle/>
                    <a:p>
                      <a:pPr algn="l">
                        <a:spcAft>
                          <a:spcPts val="0"/>
                        </a:spcAft>
                      </a:pPr>
                      <a:r>
                        <a:rPr lang="zh-CN" sz="1200" kern="100" dirty="0">
                          <a:solidFill>
                            <a:srgbClr val="000000"/>
                          </a:solidFill>
                          <a:latin typeface="Calibri" panose="020F0502020204030204"/>
                          <a:ea typeface="宋体" panose="02010600030101010101" pitchFamily="2" charset="-122"/>
                          <a:cs typeface="宋体" panose="02010600030101010101" pitchFamily="2" charset="-122"/>
                        </a:rPr>
                        <a:t>表名</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a:solidFill>
                            <a:srgbClr val="000000"/>
                          </a:solidFill>
                          <a:latin typeface="Calibri" panose="020F0502020204030204"/>
                          <a:ea typeface="宋体" panose="02010600030101010101" pitchFamily="2" charset="-122"/>
                          <a:cs typeface="宋体" panose="02010600030101010101" pitchFamily="2" charset="-122"/>
                        </a:rPr>
                        <a:t>标识符或名称</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dirty="0">
                          <a:solidFill>
                            <a:srgbClr val="000000"/>
                          </a:solidFill>
                          <a:latin typeface="Calibri" panose="020F0502020204030204"/>
                          <a:ea typeface="宋体" panose="02010600030101010101" pitchFamily="2" charset="-122"/>
                          <a:cs typeface="宋体" panose="02010600030101010101" pitchFamily="2" charset="-122"/>
                        </a:rPr>
                        <a:t>描述信息</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10283">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User_information</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Userid</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dirty="0">
                          <a:solidFill>
                            <a:srgbClr val="000000"/>
                          </a:solidFill>
                          <a:latin typeface="Calibri" panose="020F0502020204030204"/>
                          <a:ea typeface="宋体" panose="02010600030101010101" pitchFamily="2" charset="-122"/>
                          <a:cs typeface="宋体" panose="02010600030101010101" pitchFamily="2" charset="-122"/>
                        </a:rPr>
                        <a:t>用户的信息</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5507">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Map</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Checkpoint</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dirty="0">
                          <a:solidFill>
                            <a:srgbClr val="000000"/>
                          </a:solidFill>
                          <a:latin typeface="Calibri" panose="020F0502020204030204"/>
                          <a:ea typeface="宋体" panose="02010600030101010101" pitchFamily="2" charset="-122"/>
                          <a:cs typeface="宋体" panose="02010600030101010101" pitchFamily="2" charset="-122"/>
                        </a:rPr>
                        <a:t>地图</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5507">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User_Recharge</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Userid</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a:solidFill>
                            <a:srgbClr val="000000"/>
                          </a:solidFill>
                          <a:latin typeface="Calibri" panose="020F0502020204030204"/>
                          <a:ea typeface="宋体" panose="02010600030101010101" pitchFamily="2" charset="-122"/>
                          <a:cs typeface="宋体" panose="02010600030101010101" pitchFamily="2" charset="-122"/>
                        </a:rPr>
                        <a:t>用户充值信息</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5507">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User_Setting</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Userid</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a:solidFill>
                            <a:srgbClr val="000000"/>
                          </a:solidFill>
                          <a:latin typeface="Calibri" panose="020F0502020204030204"/>
                          <a:ea typeface="宋体" panose="02010600030101010101" pitchFamily="2" charset="-122"/>
                          <a:cs typeface="宋体" panose="02010600030101010101" pitchFamily="2" charset="-122"/>
                        </a:rPr>
                        <a:t>用户的设置</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1013">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Admin_information</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dirty="0" err="1">
                          <a:solidFill>
                            <a:srgbClr val="000000"/>
                          </a:solidFill>
                          <a:latin typeface="宋体" panose="02010600030101010101" pitchFamily="2" charset="-122"/>
                          <a:ea typeface="宋体" panose="02010600030101010101" pitchFamily="2" charset="-122"/>
                          <a:cs typeface="宋体" panose="02010600030101010101" pitchFamily="2" charset="-122"/>
                        </a:rPr>
                        <a:t>Adminid</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dirty="0">
                          <a:solidFill>
                            <a:srgbClr val="000000"/>
                          </a:solidFill>
                          <a:latin typeface="Calibri" panose="020F0502020204030204"/>
                          <a:ea typeface="宋体" panose="02010600030101010101" pitchFamily="2" charset="-122"/>
                          <a:cs typeface="宋体" panose="02010600030101010101" pitchFamily="2" charset="-122"/>
                        </a:rPr>
                        <a:t>管理员的信息</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23" name="文本框 57"/>
          <p:cNvSpPr txBox="1"/>
          <p:nvPr/>
        </p:nvSpPr>
        <p:spPr>
          <a:xfrm>
            <a:off x="8930212" y="2290431"/>
            <a:ext cx="2225040" cy="33718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STEP2</a:t>
            </a: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graphicFrame>
        <p:nvGraphicFramePr>
          <p:cNvPr id="24" name="表格 23"/>
          <p:cNvGraphicFramePr>
            <a:graphicFrameLocks noGrp="1"/>
          </p:cNvGraphicFramePr>
          <p:nvPr/>
        </p:nvGraphicFramePr>
        <p:xfrm>
          <a:off x="7342066" y="2988299"/>
          <a:ext cx="4441437" cy="1973875"/>
        </p:xfrm>
        <a:graphic>
          <a:graphicData uri="http://schemas.openxmlformats.org/drawingml/2006/table">
            <a:tbl>
              <a:tblPr/>
              <a:tblGrid>
                <a:gridCol w="1951757"/>
                <a:gridCol w="1952443"/>
                <a:gridCol w="537237"/>
              </a:tblGrid>
              <a:tr h="281982">
                <a:tc>
                  <a:txBody>
                    <a:bodyPr/>
                    <a:lstStyle/>
                    <a:p>
                      <a:pPr algn="l">
                        <a:spcAft>
                          <a:spcPts val="0"/>
                        </a:spcAft>
                      </a:pPr>
                      <a:r>
                        <a:rPr lang="zh-CN" sz="1200" kern="100" dirty="0">
                          <a:solidFill>
                            <a:srgbClr val="000000"/>
                          </a:solidFill>
                          <a:latin typeface="Calibri" panose="020F0502020204030204"/>
                          <a:ea typeface="宋体" panose="02010600030101010101" pitchFamily="2" charset="-122"/>
                          <a:cs typeface="宋体" panose="02010600030101010101" pitchFamily="2" charset="-122"/>
                        </a:rPr>
                        <a:t>应用程序</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dirty="0">
                          <a:solidFill>
                            <a:srgbClr val="000000"/>
                          </a:solidFill>
                          <a:latin typeface="Calibri" panose="020F0502020204030204"/>
                          <a:ea typeface="宋体" panose="02010600030101010101" pitchFamily="2" charset="-122"/>
                          <a:cs typeface="宋体" panose="02010600030101010101" pitchFamily="2" charset="-122"/>
                        </a:rPr>
                        <a:t>访问的数据库</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zh-CN" sz="1200" kern="100">
                          <a:solidFill>
                            <a:srgbClr val="000000"/>
                          </a:solidFill>
                          <a:latin typeface="Calibri" panose="020F0502020204030204"/>
                          <a:ea typeface="宋体" panose="02010600030101010101" pitchFamily="2" charset="-122"/>
                          <a:cs typeface="宋体" panose="02010600030101010101" pitchFamily="2" charset="-122"/>
                        </a:rPr>
                        <a:t>版本</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1982">
                <a:tc>
                  <a:txBody>
                    <a:bodyPr/>
                    <a:lstStyle/>
                    <a:p>
                      <a:pPr algn="l">
                        <a:spcAft>
                          <a:spcPts val="0"/>
                        </a:spcAft>
                      </a:pPr>
                      <a:r>
                        <a:rPr lang="zh-CN" sz="1200" kern="100">
                          <a:solidFill>
                            <a:srgbClr val="000000"/>
                          </a:solidFill>
                          <a:latin typeface="Calibri" panose="020F0502020204030204"/>
                          <a:ea typeface="宋体" panose="02010600030101010101" pitchFamily="2" charset="-122"/>
                          <a:cs typeface="宋体" panose="02010600030101010101" pitchFamily="2" charset="-122"/>
                        </a:rPr>
                        <a:t>用户登录</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User_information</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dirty="0">
                          <a:solidFill>
                            <a:srgbClr val="000000"/>
                          </a:solidFill>
                          <a:latin typeface="宋体" panose="02010600030101010101" pitchFamily="2" charset="-122"/>
                          <a:ea typeface="宋体" panose="02010600030101010101" pitchFamily="2" charset="-122"/>
                          <a:cs typeface="宋体" panose="02010600030101010101" pitchFamily="2" charset="-122"/>
                        </a:rPr>
                        <a:t>1.0</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1982">
                <a:tc>
                  <a:txBody>
                    <a:bodyPr/>
                    <a:lstStyle/>
                    <a:p>
                      <a:pPr algn="l">
                        <a:spcAft>
                          <a:spcPts val="0"/>
                        </a:spcAft>
                      </a:pPr>
                      <a:r>
                        <a:rPr lang="zh-CN" sz="1200" kern="100">
                          <a:solidFill>
                            <a:srgbClr val="000000"/>
                          </a:solidFill>
                          <a:latin typeface="Calibri" panose="020F0502020204030204"/>
                          <a:ea typeface="宋体" panose="02010600030101010101" pitchFamily="2" charset="-122"/>
                          <a:cs typeface="宋体" panose="02010600030101010101" pitchFamily="2" charset="-122"/>
                        </a:rPr>
                        <a:t>用户查看积分</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dirty="0" err="1">
                          <a:solidFill>
                            <a:srgbClr val="000000"/>
                          </a:solidFill>
                          <a:latin typeface="宋体" panose="02010600030101010101" pitchFamily="2" charset="-122"/>
                          <a:ea typeface="宋体" panose="02010600030101010101" pitchFamily="2" charset="-122"/>
                          <a:cs typeface="宋体" panose="02010600030101010101" pitchFamily="2" charset="-122"/>
                        </a:rPr>
                        <a:t>User_information</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1.0</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1982">
                <a:tc>
                  <a:txBody>
                    <a:bodyPr/>
                    <a:lstStyle/>
                    <a:p>
                      <a:pPr algn="l">
                        <a:spcAft>
                          <a:spcPts val="0"/>
                        </a:spcAft>
                      </a:pPr>
                      <a:r>
                        <a:rPr lang="zh-CN" sz="1200" kern="100">
                          <a:solidFill>
                            <a:srgbClr val="000000"/>
                          </a:solidFill>
                          <a:latin typeface="Calibri" panose="020F0502020204030204"/>
                          <a:ea typeface="宋体" panose="02010600030101010101" pitchFamily="2" charset="-122"/>
                          <a:cs typeface="宋体" panose="02010600030101010101" pitchFamily="2" charset="-122"/>
                        </a:rPr>
                        <a:t>商城积分兑换</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User_information</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dirty="0">
                          <a:solidFill>
                            <a:srgbClr val="000000"/>
                          </a:solidFill>
                          <a:latin typeface="宋体" panose="02010600030101010101" pitchFamily="2" charset="-122"/>
                          <a:ea typeface="宋体" panose="02010600030101010101" pitchFamily="2" charset="-122"/>
                          <a:cs typeface="宋体" panose="02010600030101010101" pitchFamily="2" charset="-122"/>
                        </a:rPr>
                        <a:t>1.0</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63965">
                <a:tc>
                  <a:txBody>
                    <a:bodyPr/>
                    <a:lstStyle/>
                    <a:p>
                      <a:pPr algn="l">
                        <a:spcAft>
                          <a:spcPts val="0"/>
                        </a:spcAft>
                      </a:pPr>
                      <a:r>
                        <a:rPr lang="zh-CN" sz="1200" kern="100">
                          <a:solidFill>
                            <a:srgbClr val="000000"/>
                          </a:solidFill>
                          <a:latin typeface="Calibri" panose="020F0502020204030204"/>
                          <a:ea typeface="宋体" panose="02010600030101010101" pitchFamily="2" charset="-122"/>
                          <a:cs typeface="宋体" panose="02010600030101010101" pitchFamily="2" charset="-122"/>
                        </a:rPr>
                        <a:t>开始游戏</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User_information</a:t>
                      </a:r>
                      <a:r>
                        <a:rPr lang="zh-CN" sz="1200" kern="100">
                          <a:solidFill>
                            <a:srgbClr val="000000"/>
                          </a:solidFill>
                          <a:latin typeface="Calibri" panose="020F0502020204030204"/>
                          <a:ea typeface="宋体" panose="02010600030101010101" pitchFamily="2" charset="-122"/>
                          <a:cs typeface="宋体" panose="02010600030101010101" pitchFamily="2" charset="-122"/>
                        </a:rPr>
                        <a:t>、</a:t>
                      </a:r>
                      <a:r>
                        <a:rPr lang="en-US" sz="1200" kern="100">
                          <a:solidFill>
                            <a:srgbClr val="000000"/>
                          </a:solidFill>
                          <a:latin typeface="Calibri" panose="020F0502020204030204"/>
                          <a:ea typeface="宋体" panose="02010600030101010101" pitchFamily="2" charset="-122"/>
                          <a:cs typeface="宋体" panose="02010600030101010101" pitchFamily="2" charset="-122"/>
                        </a:rPr>
                        <a:t>Map</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dirty="0">
                          <a:solidFill>
                            <a:srgbClr val="000000"/>
                          </a:solidFill>
                          <a:latin typeface="宋体" panose="02010600030101010101" pitchFamily="2" charset="-122"/>
                          <a:ea typeface="宋体" panose="02010600030101010101" pitchFamily="2" charset="-122"/>
                          <a:cs typeface="宋体" panose="02010600030101010101" pitchFamily="2" charset="-122"/>
                        </a:rPr>
                        <a:t>1.0</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1982">
                <a:tc>
                  <a:txBody>
                    <a:bodyPr/>
                    <a:lstStyle/>
                    <a:p>
                      <a:pPr algn="l">
                        <a:spcAft>
                          <a:spcPts val="0"/>
                        </a:spcAft>
                      </a:pPr>
                      <a:r>
                        <a:rPr lang="zh-CN" sz="1200" kern="100" dirty="0">
                          <a:solidFill>
                            <a:srgbClr val="000000"/>
                          </a:solidFill>
                          <a:latin typeface="Calibri" panose="020F0502020204030204"/>
                          <a:ea typeface="宋体" panose="02010600030101010101" pitchFamily="2" charset="-122"/>
                          <a:cs typeface="宋体" panose="02010600030101010101" pitchFamily="2" charset="-122"/>
                        </a:rPr>
                        <a:t>用户设置</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a:solidFill>
                            <a:srgbClr val="000000"/>
                          </a:solidFill>
                          <a:latin typeface="宋体" panose="02010600030101010101" pitchFamily="2" charset="-122"/>
                          <a:ea typeface="宋体" panose="02010600030101010101" pitchFamily="2" charset="-122"/>
                          <a:cs typeface="宋体" panose="02010600030101010101" pitchFamily="2" charset="-122"/>
                        </a:rPr>
                        <a:t>User_Setting</a:t>
                      </a:r>
                      <a:endParaRPr lang="zh-CN" sz="1050" kern="10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dirty="0">
                          <a:solidFill>
                            <a:srgbClr val="000000"/>
                          </a:solidFill>
                          <a:latin typeface="宋体" panose="02010600030101010101" pitchFamily="2" charset="-122"/>
                          <a:ea typeface="宋体" panose="02010600030101010101" pitchFamily="2" charset="-122"/>
                          <a:cs typeface="宋体" panose="02010600030101010101" pitchFamily="2" charset="-122"/>
                        </a:rPr>
                        <a:t>1.0</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25" name="TextBox 24"/>
          <p:cNvSpPr txBox="1"/>
          <p:nvPr/>
        </p:nvSpPr>
        <p:spPr>
          <a:xfrm>
            <a:off x="9091681" y="2528080"/>
            <a:ext cx="2384981" cy="646331"/>
          </a:xfrm>
          <a:prstGeom prst="rect">
            <a:avLst/>
          </a:prstGeom>
          <a:noFill/>
        </p:spPr>
        <p:txBody>
          <a:bodyPr wrap="square" rtlCol="0">
            <a:spAutoFit/>
          </a:bodyPr>
          <a:lstStyle/>
          <a:p>
            <a:r>
              <a:rPr lang="en-US" dirty="0"/>
              <a:t>A:</a:t>
            </a:r>
            <a:r>
              <a:rPr lang="zh-CN" altLang="en-US" dirty="0"/>
              <a:t>普通用户模块</a:t>
            </a:r>
            <a:endParaRPr lang="zh-CN" altLang="en-US" dirty="0"/>
          </a:p>
          <a:p>
            <a:endParaRPr lang="zh-CN" altLang="en-US" dirty="0"/>
          </a:p>
        </p:txBody>
      </p:sp>
      <p:sp>
        <p:nvSpPr>
          <p:cNvPr id="26" name="TextBox 25"/>
          <p:cNvSpPr txBox="1"/>
          <p:nvPr/>
        </p:nvSpPr>
        <p:spPr>
          <a:xfrm>
            <a:off x="9109405" y="4950580"/>
            <a:ext cx="1904214" cy="646331"/>
          </a:xfrm>
          <a:prstGeom prst="rect">
            <a:avLst/>
          </a:prstGeom>
          <a:noFill/>
        </p:spPr>
        <p:txBody>
          <a:bodyPr wrap="square" rtlCol="0">
            <a:spAutoFit/>
          </a:bodyPr>
          <a:lstStyle/>
          <a:p>
            <a:r>
              <a:rPr lang="en-US" dirty="0"/>
              <a:t>B</a:t>
            </a:r>
            <a:r>
              <a:rPr lang="zh-CN" altLang="en-US" dirty="0"/>
              <a:t>：管理员模块</a:t>
            </a:r>
            <a:endParaRPr lang="zh-CN" altLang="en-US" dirty="0"/>
          </a:p>
          <a:p>
            <a:endParaRPr lang="zh-CN" altLang="en-US" dirty="0"/>
          </a:p>
        </p:txBody>
      </p:sp>
      <p:graphicFrame>
        <p:nvGraphicFramePr>
          <p:cNvPr id="27" name="表格 26"/>
          <p:cNvGraphicFramePr>
            <a:graphicFrameLocks noGrp="1"/>
          </p:cNvGraphicFramePr>
          <p:nvPr/>
        </p:nvGraphicFramePr>
        <p:xfrm>
          <a:off x="7340094" y="5415793"/>
          <a:ext cx="4518825" cy="579653"/>
        </p:xfrm>
        <a:graphic>
          <a:graphicData uri="http://schemas.openxmlformats.org/drawingml/2006/table">
            <a:tbl>
              <a:tblPr/>
              <a:tblGrid>
                <a:gridCol w="1935881"/>
                <a:gridCol w="1979629"/>
                <a:gridCol w="603315"/>
              </a:tblGrid>
              <a:tr h="579653">
                <a:tc>
                  <a:txBody>
                    <a:bodyPr/>
                    <a:lstStyle/>
                    <a:p>
                      <a:pPr algn="l">
                        <a:spcAft>
                          <a:spcPts val="0"/>
                        </a:spcAft>
                      </a:pPr>
                      <a:r>
                        <a:rPr lang="zh-CN" sz="1200" kern="100" dirty="0">
                          <a:solidFill>
                            <a:srgbClr val="000000"/>
                          </a:solidFill>
                          <a:latin typeface="Calibri" panose="020F0502020204030204"/>
                          <a:ea typeface="宋体" panose="02010600030101010101" pitchFamily="2" charset="-122"/>
                          <a:cs typeface="宋体" panose="02010600030101010101" pitchFamily="2" charset="-122"/>
                        </a:rPr>
                        <a:t>用户信息的修改、添加和删除</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dirty="0" err="1">
                          <a:solidFill>
                            <a:srgbClr val="000000"/>
                          </a:solidFill>
                          <a:latin typeface="宋体" panose="02010600030101010101" pitchFamily="2" charset="-122"/>
                          <a:ea typeface="宋体" panose="02010600030101010101" pitchFamily="2" charset="-122"/>
                          <a:cs typeface="宋体" panose="02010600030101010101" pitchFamily="2" charset="-122"/>
                        </a:rPr>
                        <a:t>Admin_information</a:t>
                      </a:r>
                      <a:r>
                        <a:rPr lang="zh-CN" sz="1200" kern="100" dirty="0">
                          <a:solidFill>
                            <a:srgbClr val="000000"/>
                          </a:solidFill>
                          <a:latin typeface="Calibri" panose="020F0502020204030204"/>
                          <a:ea typeface="宋体" panose="02010600030101010101" pitchFamily="2" charset="-122"/>
                          <a:cs typeface="宋体" panose="02010600030101010101" pitchFamily="2" charset="-122"/>
                        </a:rPr>
                        <a:t>、</a:t>
                      </a:r>
                      <a:r>
                        <a:rPr lang="en-US" sz="1200" kern="100" dirty="0" err="1">
                          <a:solidFill>
                            <a:srgbClr val="000000"/>
                          </a:solidFill>
                          <a:latin typeface="Calibri" panose="020F0502020204030204"/>
                          <a:ea typeface="宋体" panose="02010600030101010101" pitchFamily="2" charset="-122"/>
                          <a:cs typeface="宋体" panose="02010600030101010101" pitchFamily="2" charset="-122"/>
                        </a:rPr>
                        <a:t>User_information</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spcAft>
                          <a:spcPts val="0"/>
                        </a:spcAft>
                      </a:pPr>
                      <a:r>
                        <a:rPr lang="en-US" sz="1200" kern="100" dirty="0">
                          <a:solidFill>
                            <a:srgbClr val="000000"/>
                          </a:solidFill>
                          <a:latin typeface="宋体" panose="02010600030101010101" pitchFamily="2" charset="-122"/>
                          <a:ea typeface="宋体" panose="02010600030101010101" pitchFamily="2" charset="-122"/>
                          <a:cs typeface="宋体" panose="02010600030101010101" pitchFamily="2" charset="-122"/>
                        </a:rPr>
                        <a:t>1.0</a:t>
                      </a:r>
                      <a:endParaRPr lang="zh-CN" sz="1050" kern="100" dirty="0">
                        <a:latin typeface="Calibri" panose="020F0502020204030204"/>
                        <a:ea typeface="宋体" panose="02010600030101010101" pitchFamily="2" charset="-122"/>
                        <a:cs typeface="Times New Roman" panose="0202060305040502030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外部设计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External design</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4975366" y="1587318"/>
            <a:ext cx="2225040" cy="82994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STEP3</a:t>
            </a:r>
            <a:endParaRPr lang="en-US" altLang="zh-CN" sz="1600" dirty="0">
              <a:solidFill>
                <a:schemeClr val="tx1"/>
              </a:solidFill>
              <a:effectLst/>
              <a:latin typeface="微软雅黑" panose="020B0503020204020204" pitchFamily="34" charset="-122"/>
              <a:ea typeface="微软雅黑" panose="020B0503020204020204" pitchFamily="34" charset="-122"/>
            </a:endParaRPr>
          </a:p>
          <a:p>
            <a:pPr algn="ctr"/>
            <a:endParaRPr lang="zh-CN" altLang="en-US" sz="1600" dirty="0">
              <a:solidFill>
                <a:schemeClr val="tx1"/>
              </a:solidFill>
              <a:latin typeface="微软雅黑" panose="020B0503020204020204" pitchFamily="34" charset="-122"/>
              <a:ea typeface="微软雅黑" panose="020B0503020204020204" pitchFamily="34" charset="-122"/>
            </a:endParaRPr>
          </a:p>
          <a:p>
            <a:pPr algn="ct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786923" y="968346"/>
            <a:ext cx="586846" cy="586846"/>
          </a:xfrm>
          <a:prstGeom prst="rect">
            <a:avLst/>
          </a:prstGeom>
        </p:spPr>
      </p:pic>
      <p:sp>
        <p:nvSpPr>
          <p:cNvPr id="21" name="TextBox 20"/>
          <p:cNvSpPr txBox="1"/>
          <p:nvPr/>
        </p:nvSpPr>
        <p:spPr>
          <a:xfrm>
            <a:off x="5756007" y="1838226"/>
            <a:ext cx="2057400" cy="646331"/>
          </a:xfrm>
          <a:prstGeom prst="rect">
            <a:avLst/>
          </a:prstGeom>
          <a:noFill/>
        </p:spPr>
        <p:txBody>
          <a:bodyPr wrap="square" rtlCol="0">
            <a:spAutoFit/>
          </a:bodyPr>
          <a:lstStyle/>
          <a:p>
            <a:r>
              <a:rPr lang="zh-CN" altLang="en-US" dirty="0"/>
              <a:t>约定</a:t>
            </a:r>
            <a:endParaRPr lang="zh-CN" altLang="en-US" dirty="0"/>
          </a:p>
          <a:p>
            <a:endParaRPr lang="zh-CN" altLang="en-US" dirty="0"/>
          </a:p>
        </p:txBody>
      </p:sp>
      <p:sp>
        <p:nvSpPr>
          <p:cNvPr id="16" name="TextBox 15"/>
          <p:cNvSpPr txBox="1"/>
          <p:nvPr/>
        </p:nvSpPr>
        <p:spPr>
          <a:xfrm>
            <a:off x="574375" y="2243957"/>
            <a:ext cx="11091672" cy="4247317"/>
          </a:xfrm>
          <a:prstGeom prst="rect">
            <a:avLst/>
          </a:prstGeom>
          <a:noFill/>
        </p:spPr>
        <p:txBody>
          <a:bodyPr wrap="square" rtlCol="0">
            <a:spAutoFit/>
          </a:bodyPr>
          <a:lstStyle/>
          <a:p>
            <a:r>
              <a:rPr lang="en-US" dirty="0"/>
              <a:t>A.     </a:t>
            </a:r>
            <a:r>
              <a:rPr lang="zh-CN" altLang="en-US" dirty="0"/>
              <a:t>命名富有意义英文词汇或者拼音，要避免使用缩写，多个单词组成的，中间以下划线分割； </a:t>
            </a:r>
            <a:endParaRPr lang="zh-CN" altLang="en-US" dirty="0"/>
          </a:p>
          <a:p>
            <a:r>
              <a:rPr lang="en-US" dirty="0"/>
              <a:t>B.     </a:t>
            </a:r>
            <a:r>
              <a:rPr lang="zh-CN" altLang="en-US" dirty="0"/>
              <a:t>除数据库名称长度为</a:t>
            </a:r>
            <a:r>
              <a:rPr lang="en-US" dirty="0"/>
              <a:t>1</a:t>
            </a:r>
            <a:r>
              <a:rPr lang="zh-CN" altLang="en-US" dirty="0"/>
              <a:t>－</a:t>
            </a:r>
            <a:r>
              <a:rPr lang="en-US" dirty="0"/>
              <a:t>8</a:t>
            </a:r>
            <a:r>
              <a:rPr lang="zh-CN" altLang="en-US" dirty="0"/>
              <a:t>个字符，其余为</a:t>
            </a:r>
            <a:r>
              <a:rPr lang="en-US" dirty="0"/>
              <a:t>1</a:t>
            </a:r>
            <a:r>
              <a:rPr lang="zh-CN" altLang="en-US" dirty="0"/>
              <a:t>－</a:t>
            </a:r>
            <a:r>
              <a:rPr lang="en-US" dirty="0"/>
              <a:t>30</a:t>
            </a:r>
            <a:r>
              <a:rPr lang="zh-CN" altLang="en-US" dirty="0"/>
              <a:t>个字符不等，数据连接表的名称也不要超过</a:t>
            </a:r>
            <a:r>
              <a:rPr lang="en-US" dirty="0"/>
              <a:t>30</a:t>
            </a:r>
            <a:r>
              <a:rPr lang="zh-CN" altLang="en-US" dirty="0"/>
              <a:t>个字符。字符集采用</a:t>
            </a:r>
            <a:r>
              <a:rPr lang="en-US" dirty="0"/>
              <a:t>UTF-8</a:t>
            </a:r>
            <a:r>
              <a:rPr lang="zh-CN" altLang="en-US" dirty="0"/>
              <a:t>，请注意字符的转换； </a:t>
            </a:r>
            <a:endParaRPr lang="zh-CN" altLang="en-US" dirty="0"/>
          </a:p>
          <a:p>
            <a:r>
              <a:rPr lang="en-US" dirty="0"/>
              <a:t>C.     </a:t>
            </a:r>
            <a:r>
              <a:rPr lang="zh-CN" altLang="en-US" dirty="0"/>
              <a:t>命名只能使用英文字母，数字和下划线； </a:t>
            </a:r>
            <a:endParaRPr lang="zh-CN" altLang="en-US" dirty="0"/>
          </a:p>
          <a:p>
            <a:pPr lvl="0"/>
            <a:r>
              <a:rPr lang="en-US" altLang="zh-CN" dirty="0"/>
              <a:t>D.    </a:t>
            </a:r>
            <a:r>
              <a:rPr lang="zh-CN" altLang="en-US" dirty="0"/>
              <a:t>各表之间相关列名尽量同名，以便记忆；</a:t>
            </a:r>
            <a:endParaRPr lang="zh-CN" altLang="en-US" dirty="0"/>
          </a:p>
          <a:p>
            <a:pPr lvl="0"/>
            <a:r>
              <a:rPr lang="en-US" altLang="zh-CN" dirty="0"/>
              <a:t>E.     </a:t>
            </a:r>
            <a:r>
              <a:rPr lang="zh-CN" altLang="en-US" dirty="0"/>
              <a:t>数据库的命名：数据库命名为“使用对象</a:t>
            </a:r>
            <a:r>
              <a:rPr lang="en-US" dirty="0"/>
              <a:t>+</a:t>
            </a:r>
            <a:r>
              <a:rPr lang="zh-CN" altLang="en-US" dirty="0"/>
              <a:t>对应数据的</a:t>
            </a:r>
            <a:r>
              <a:rPr lang="en-US" dirty="0"/>
              <a:t>2-4</a:t>
            </a:r>
            <a:r>
              <a:rPr lang="zh-CN" altLang="en-US" dirty="0"/>
              <a:t>个字符”；</a:t>
            </a:r>
            <a:endParaRPr lang="zh-CN" altLang="en-US" dirty="0"/>
          </a:p>
          <a:p>
            <a:pPr lvl="0"/>
            <a:r>
              <a:rPr lang="en-US" altLang="zh-CN" dirty="0"/>
              <a:t>F.     </a:t>
            </a:r>
            <a:r>
              <a:rPr lang="zh-CN" altLang="en-US" dirty="0"/>
              <a:t>数据表名称必须以有特征含义的单词或缩写组成，中间可以用</a:t>
            </a:r>
            <a:r>
              <a:rPr lang="en-US" dirty="0"/>
              <a:t>“_”</a:t>
            </a:r>
            <a:r>
              <a:rPr lang="zh-CN" altLang="en-US" dirty="0"/>
              <a:t>分割，例如：Ｔ</a:t>
            </a:r>
            <a:r>
              <a:rPr lang="en-US" dirty="0"/>
              <a:t>b1_tlms_stu</a:t>
            </a:r>
            <a:r>
              <a:rPr lang="zh-CN" altLang="en-US" dirty="0"/>
              <a:t>。表名称不能包含双引号；</a:t>
            </a:r>
            <a:endParaRPr lang="zh-CN" altLang="en-US" dirty="0"/>
          </a:p>
          <a:p>
            <a:pPr lvl="0"/>
            <a:r>
              <a:rPr lang="en-US" altLang="zh-CN" dirty="0"/>
              <a:t>G.    </a:t>
            </a:r>
            <a:r>
              <a:rPr lang="zh-CN" altLang="en-US" dirty="0"/>
              <a:t>所有数据表第一个字段都是系统内部使用主键列，自增字段，不可空，名称为：</a:t>
            </a:r>
            <a:r>
              <a:rPr lang="en-US" dirty="0"/>
              <a:t>id</a:t>
            </a:r>
            <a:r>
              <a:rPr lang="zh-CN" altLang="en-US" dirty="0"/>
              <a:t>，确保不把此字段暴露给最终用户； </a:t>
            </a:r>
            <a:endParaRPr lang="zh-CN" altLang="en-US" dirty="0"/>
          </a:p>
          <a:p>
            <a:r>
              <a:rPr lang="en-US" dirty="0"/>
              <a:t>H.    </a:t>
            </a:r>
            <a:r>
              <a:rPr lang="zh-CN" altLang="en-US" dirty="0"/>
              <a:t>除特别说明外，所有字符串字段都采用</a:t>
            </a:r>
            <a:r>
              <a:rPr lang="en-US" dirty="0" err="1"/>
              <a:t>varchar</a:t>
            </a:r>
            <a:r>
              <a:rPr lang="en-US" dirty="0"/>
              <a:t>(50)</a:t>
            </a:r>
            <a:r>
              <a:rPr lang="zh-CN" altLang="en-US" dirty="0"/>
              <a:t>类型，</a:t>
            </a:r>
            <a:r>
              <a:rPr lang="en-US" dirty="0"/>
              <a:t>(</a:t>
            </a:r>
            <a:r>
              <a:rPr lang="zh-CN" altLang="en-US" dirty="0"/>
              <a:t>无论汉字还是英文，都算一个字符）；</a:t>
            </a:r>
            <a:endParaRPr lang="zh-CN" altLang="en-US" dirty="0"/>
          </a:p>
          <a:p>
            <a:r>
              <a:rPr lang="en-US" dirty="0"/>
              <a:t>I.     </a:t>
            </a:r>
            <a:r>
              <a:rPr lang="zh-CN" altLang="en-US" dirty="0"/>
              <a:t>除特别说明外，所有小数的字段都采用</a:t>
            </a:r>
            <a:r>
              <a:rPr lang="en-US" dirty="0"/>
              <a:t>decimal(13,3)</a:t>
            </a:r>
            <a:r>
              <a:rPr lang="zh-CN" altLang="en-US" dirty="0"/>
              <a:t>的形式表达；</a:t>
            </a:r>
            <a:endParaRPr lang="zh-CN" altLang="en-US" dirty="0"/>
          </a:p>
          <a:p>
            <a:r>
              <a:rPr lang="en-US" dirty="0"/>
              <a:t>J.     </a:t>
            </a:r>
            <a:r>
              <a:rPr lang="zh-CN" altLang="en-US" dirty="0"/>
              <a:t>除特别说明外，所有日期格式都采用</a:t>
            </a:r>
            <a:r>
              <a:rPr lang="en-US" dirty="0"/>
              <a:t>date</a:t>
            </a:r>
            <a:r>
              <a:rPr lang="zh-CN" altLang="en-US" dirty="0"/>
              <a:t>格式，无时间值； </a:t>
            </a:r>
            <a:endParaRPr lang="zh-CN" altLang="en-US" dirty="0"/>
          </a:p>
          <a:p>
            <a:r>
              <a:rPr lang="en-US" dirty="0"/>
              <a:t>K.    </a:t>
            </a:r>
            <a:r>
              <a:rPr lang="zh-CN" altLang="en-US" dirty="0"/>
              <a:t>除特别说明外，所有整形都采用</a:t>
            </a:r>
            <a:r>
              <a:rPr lang="en-US" dirty="0" err="1"/>
              <a:t>int</a:t>
            </a:r>
            <a:r>
              <a:rPr lang="zh-CN" altLang="en-US" dirty="0"/>
              <a:t>格式； </a:t>
            </a:r>
            <a:endParaRPr lang="zh-CN" altLang="en-US" dirty="0"/>
          </a:p>
          <a:p>
            <a:r>
              <a:rPr lang="en-US" dirty="0"/>
              <a:t>L.    </a:t>
            </a:r>
            <a:r>
              <a:rPr lang="zh-CN" altLang="en-US" dirty="0"/>
              <a:t>除特别说明外，所有字段默认都设置为</a:t>
            </a:r>
            <a:r>
              <a:rPr lang="en-US" dirty="0"/>
              <a:t>null</a:t>
            </a:r>
            <a:r>
              <a:rPr lang="zh-CN" altLang="en-US" dirty="0"/>
              <a:t>。</a:t>
            </a:r>
            <a:endParaRPr lang="zh-CN" altLang="en-US" dirty="0"/>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52197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外部设计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External design</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1824552" y="1733150"/>
            <a:ext cx="2225040" cy="82994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STEP4</a:t>
            </a:r>
            <a:endParaRPr lang="en-US" altLang="zh-CN" sz="1600" dirty="0">
              <a:solidFill>
                <a:schemeClr val="tx1"/>
              </a:solidFill>
              <a:effectLst/>
              <a:latin typeface="微软雅黑" panose="020B0503020204020204" pitchFamily="34" charset="-122"/>
              <a:ea typeface="微软雅黑" panose="020B0503020204020204" pitchFamily="34" charset="-122"/>
            </a:endParaRPr>
          </a:p>
          <a:p>
            <a:pPr algn="ctr"/>
            <a:endParaRPr lang="zh-CN" altLang="en-US" sz="1600" dirty="0">
              <a:solidFill>
                <a:schemeClr val="tx1"/>
              </a:solidFill>
              <a:latin typeface="微软雅黑" panose="020B0503020204020204" pitchFamily="34" charset="-122"/>
              <a:ea typeface="微软雅黑" panose="020B0503020204020204" pitchFamily="34" charset="-122"/>
            </a:endParaRPr>
          </a:p>
          <a:p>
            <a:pPr algn="ct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607073" y="1164046"/>
            <a:ext cx="586846" cy="586846"/>
          </a:xfrm>
          <a:prstGeom prst="rect">
            <a:avLst/>
          </a:prstGeom>
        </p:spPr>
      </p:pic>
      <p:pic>
        <p:nvPicPr>
          <p:cNvPr id="18" name="图片 1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820479" y="999454"/>
            <a:ext cx="586846" cy="586846"/>
          </a:xfrm>
          <a:prstGeom prst="rect">
            <a:avLst/>
          </a:prstGeom>
        </p:spPr>
      </p:pic>
      <p:sp>
        <p:nvSpPr>
          <p:cNvPr id="21" name="TextBox 20"/>
          <p:cNvSpPr txBox="1"/>
          <p:nvPr/>
        </p:nvSpPr>
        <p:spPr>
          <a:xfrm>
            <a:off x="2386584" y="1965960"/>
            <a:ext cx="2057400" cy="646331"/>
          </a:xfrm>
          <a:prstGeom prst="rect">
            <a:avLst/>
          </a:prstGeom>
          <a:noFill/>
        </p:spPr>
        <p:txBody>
          <a:bodyPr wrap="square" rtlCol="0">
            <a:spAutoFit/>
          </a:bodyPr>
          <a:lstStyle/>
          <a:p>
            <a:r>
              <a:rPr lang="zh-CN" altLang="en-US" dirty="0"/>
              <a:t>专门指导</a:t>
            </a:r>
            <a:endParaRPr lang="zh-CN" altLang="en-US" dirty="0"/>
          </a:p>
          <a:p>
            <a:endParaRPr lang="zh-CN" altLang="en-US" dirty="0"/>
          </a:p>
        </p:txBody>
      </p:sp>
      <p:sp>
        <p:nvSpPr>
          <p:cNvPr id="23" name="文本框 57"/>
          <p:cNvSpPr txBox="1"/>
          <p:nvPr/>
        </p:nvSpPr>
        <p:spPr>
          <a:xfrm>
            <a:off x="8024956" y="1568055"/>
            <a:ext cx="2225040" cy="33718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STEP5</a:t>
            </a: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sp>
        <p:nvSpPr>
          <p:cNvPr id="32769" name="Rectangle 1"/>
          <p:cNvSpPr>
            <a:spLocks noChangeArrowheads="1"/>
          </p:cNvSpPr>
          <p:nvPr/>
        </p:nvSpPr>
        <p:spPr bwMode="auto">
          <a:xfrm>
            <a:off x="0" y="0"/>
            <a:ext cx="12192000" cy="457200"/>
          </a:xfrm>
          <a:prstGeom prst="rect">
            <a:avLst/>
          </a:prstGeom>
          <a:noFill/>
          <a:ln w="9525">
            <a:noFill/>
            <a:miter lim="800000"/>
          </a:ln>
          <a:effectLst/>
        </p:spPr>
        <p:txBody>
          <a:bodyPr vert="horz" wrap="non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200" b="0" i="0" u="none" strike="noStrike" cap="none" normalizeH="0" baseline="0">
                <a:ln>
                  <a:noFill/>
                </a:ln>
                <a:solidFill>
                  <a:srgbClr val="000000"/>
                </a:solidFill>
                <a:effectLst/>
                <a:latin typeface="Calibri" panose="020F0502020204030204" pitchFamily="34" charset="0"/>
                <a:ea typeface="宋体" panose="02010600030101010101" pitchFamily="2" charset="-122"/>
                <a:cs typeface="宋体" panose="02010600030101010101" pitchFamily="2" charset="-122"/>
              </a:rPr>
              <a:t>2</a:t>
            </a:r>
            <a:r>
              <a:rPr kumimoji="0" lang="en-US" altLang="zh-CN" sz="1200" b="0" i="0" u="none" strike="noStrike" cap="none" normalizeH="0" baseline="0">
                <a:ln>
                  <a:noFill/>
                </a:ln>
                <a:solidFill>
                  <a:srgbClr val="000000"/>
                </a:solidFill>
                <a:effectLst/>
                <a:latin typeface="Calibri" panose="020F0502020204030204" pitchFamily="34" charset="0"/>
                <a:ea typeface="宋体" panose="02010600030101010101" pitchFamily="2" charset="-122"/>
                <a:cs typeface="宋体" panose="02010600030101010101" pitchFamily="2" charset="-122"/>
              </a:rPr>
              <a:t>.3 </a:t>
            </a:r>
            <a:r>
              <a:rPr kumimoji="0" lang="zh-CN" altLang="en-US" sz="1200" b="0" i="0" u="none" strike="noStrike" cap="none" normalizeH="0" baseline="0">
                <a:ln>
                  <a:noFill/>
                </a:ln>
                <a:solidFill>
                  <a:srgbClr val="000000"/>
                </a:solidFill>
                <a:effectLst/>
                <a:latin typeface="Calibri" panose="020F0502020204030204" pitchFamily="34" charset="0"/>
                <a:ea typeface="宋体" panose="02010600030101010101" pitchFamily="2" charset="-122"/>
                <a:cs typeface="宋体" panose="02010600030101010101" pitchFamily="2" charset="-122"/>
              </a:rPr>
              <a:t>约定</a:t>
            </a: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16" name="TextBox 15"/>
          <p:cNvSpPr txBox="1"/>
          <p:nvPr/>
        </p:nvSpPr>
        <p:spPr>
          <a:xfrm>
            <a:off x="530352" y="2357330"/>
            <a:ext cx="4745736" cy="4247317"/>
          </a:xfrm>
          <a:prstGeom prst="rect">
            <a:avLst/>
          </a:prstGeom>
          <a:noFill/>
        </p:spPr>
        <p:txBody>
          <a:bodyPr wrap="square" rtlCol="0">
            <a:spAutoFit/>
          </a:bodyPr>
          <a:lstStyle/>
          <a:p>
            <a:r>
              <a:rPr lang="zh-CN" altLang="en-US" dirty="0"/>
              <a:t>        对于从事此数据库的生成、此数据库的测试、维护的人员，提出如下参考意见：</a:t>
            </a:r>
            <a:endParaRPr lang="en-US" altLang="zh-CN" dirty="0"/>
          </a:p>
          <a:p>
            <a:r>
              <a:rPr lang="en-US" dirty="0"/>
              <a:t> A. </a:t>
            </a:r>
            <a:r>
              <a:rPr lang="zh-CN" altLang="en-US" dirty="0"/>
              <a:t>从事此数据库的开发人员和数据维护人员必须进行统一的培训和指导； </a:t>
            </a:r>
            <a:endParaRPr lang="zh-CN" altLang="en-US" dirty="0"/>
          </a:p>
          <a:p>
            <a:pPr lvl="0"/>
            <a:r>
              <a:rPr lang="en-US" altLang="zh-CN" dirty="0"/>
              <a:t>B.  </a:t>
            </a:r>
            <a:r>
              <a:rPr lang="zh-CN" altLang="en-US" dirty="0"/>
              <a:t>数据库的输入统一采用键盘。由于现在没有设置权限，故只要不违背基本的限制，所有的操作都是可以进行的。可是对于本系统需要的数据，却是有数据长度限制的，尤其是有说明的部分，所以测试人员在具体进行数据测试时，要注意数据输入格式。 </a:t>
            </a:r>
            <a:endParaRPr lang="en-US" altLang="zh-CN" dirty="0"/>
          </a:p>
          <a:p>
            <a:pPr lvl="0"/>
            <a:endParaRPr lang="zh-CN" altLang="en-US" dirty="0"/>
          </a:p>
          <a:p>
            <a:r>
              <a:rPr lang="zh-CN" altLang="en-US" b="1" u="sng" dirty="0"/>
              <a:t>请注意</a:t>
            </a:r>
            <a:r>
              <a:rPr lang="zh-CN" altLang="en-US" u="sng" dirty="0"/>
              <a:t>：</a:t>
            </a:r>
            <a:r>
              <a:rPr lang="en-US" u="sng" dirty="0" err="1"/>
              <a:t>MySQL</a:t>
            </a:r>
            <a:r>
              <a:rPr lang="zh-CN" altLang="en-US" u="sng" dirty="0"/>
              <a:t>中</a:t>
            </a:r>
            <a:r>
              <a:rPr lang="en-US" u="sng" dirty="0"/>
              <a:t> date</a:t>
            </a:r>
            <a:r>
              <a:rPr lang="zh-CN" altLang="en-US" u="sng" dirty="0"/>
              <a:t>的默认值为</a:t>
            </a:r>
            <a:r>
              <a:rPr lang="en-US" u="sng" dirty="0"/>
              <a:t>0000-00-00</a:t>
            </a:r>
            <a:r>
              <a:rPr lang="zh-CN" altLang="en-US" u="sng" dirty="0"/>
              <a:t>，这与</a:t>
            </a:r>
            <a:r>
              <a:rPr lang="en-US" u="sng" dirty="0"/>
              <a:t>NET</a:t>
            </a:r>
            <a:r>
              <a:rPr lang="zh-CN" altLang="en-US" u="sng" dirty="0"/>
              <a:t>的数据类型不匹配，请确保在存储</a:t>
            </a:r>
            <a:r>
              <a:rPr lang="en-US" u="sng" dirty="0"/>
              <a:t> date</a:t>
            </a:r>
            <a:r>
              <a:rPr lang="zh-CN" altLang="en-US" u="sng" dirty="0"/>
              <a:t>字段时给出一个合法的初始值。 </a:t>
            </a:r>
            <a:endParaRPr lang="zh-CN" altLang="en-US" u="sng" dirty="0"/>
          </a:p>
          <a:p>
            <a:endParaRPr lang="zh-CN" altLang="en-US" dirty="0"/>
          </a:p>
        </p:txBody>
      </p:sp>
      <p:sp>
        <p:nvSpPr>
          <p:cNvPr id="17" name="TextBox 16"/>
          <p:cNvSpPr txBox="1"/>
          <p:nvPr/>
        </p:nvSpPr>
        <p:spPr>
          <a:xfrm>
            <a:off x="8668512" y="1920240"/>
            <a:ext cx="1216152" cy="369332"/>
          </a:xfrm>
          <a:prstGeom prst="rect">
            <a:avLst/>
          </a:prstGeom>
          <a:noFill/>
        </p:spPr>
        <p:txBody>
          <a:bodyPr wrap="square" rtlCol="0">
            <a:spAutoFit/>
          </a:bodyPr>
          <a:lstStyle/>
          <a:p>
            <a:r>
              <a:rPr lang="zh-CN" altLang="en-US" dirty="0"/>
              <a:t>支持软件 </a:t>
            </a:r>
            <a:endParaRPr lang="zh-CN" altLang="en-US" dirty="0"/>
          </a:p>
        </p:txBody>
      </p:sp>
      <p:sp>
        <p:nvSpPr>
          <p:cNvPr id="19" name="TextBox 18"/>
          <p:cNvSpPr txBox="1"/>
          <p:nvPr/>
        </p:nvSpPr>
        <p:spPr>
          <a:xfrm>
            <a:off x="5742432" y="2321862"/>
            <a:ext cx="6449568" cy="4801314"/>
          </a:xfrm>
          <a:prstGeom prst="rect">
            <a:avLst/>
          </a:prstGeom>
          <a:noFill/>
        </p:spPr>
        <p:txBody>
          <a:bodyPr wrap="square" rtlCol="0">
            <a:spAutoFit/>
          </a:bodyPr>
          <a:lstStyle/>
          <a:p>
            <a:r>
              <a:rPr lang="en-US" b="1" dirty="0"/>
              <a:t>A. windows 2000</a:t>
            </a:r>
            <a:r>
              <a:rPr lang="zh-CN" altLang="en-US" b="1" dirty="0"/>
              <a:t>以上的操作系统</a:t>
            </a:r>
            <a:endParaRPr lang="zh-CN" altLang="en-US" b="1" dirty="0"/>
          </a:p>
          <a:p>
            <a:r>
              <a:rPr lang="zh-CN" altLang="en-US" dirty="0"/>
              <a:t>这是主要的软件，此系统开发过程在除了文档的编写，其它的工作都在操作系统中进行，它是现在所有初级学者的操作系统工具，在开发过程中担任重要的任务。</a:t>
            </a:r>
            <a:r>
              <a:rPr lang="en-US" dirty="0"/>
              <a:t> </a:t>
            </a:r>
            <a:endParaRPr lang="en-US" dirty="0"/>
          </a:p>
          <a:p>
            <a:r>
              <a:rPr lang="en-US" b="1" dirty="0"/>
              <a:t>B. Microsoft Visual C++ 6.0.</a:t>
            </a:r>
            <a:r>
              <a:rPr lang="zh-CN" altLang="en-US" b="1" dirty="0"/>
              <a:t>编程工具 </a:t>
            </a:r>
            <a:endParaRPr lang="zh-CN" altLang="en-US" b="1" dirty="0"/>
          </a:p>
          <a:p>
            <a:r>
              <a:rPr lang="zh-CN" altLang="en-US" dirty="0"/>
              <a:t>它是作为一种程序设计语言，同时也是一个集成开发工具，提供了软件代码的自动生成和可视化的资源编辑功能，在此系统开发过程中主要担任代码的编写等。</a:t>
            </a:r>
            <a:endParaRPr lang="en-US" altLang="zh-CN" dirty="0"/>
          </a:p>
          <a:p>
            <a:r>
              <a:rPr lang="en-US" dirty="0"/>
              <a:t> </a:t>
            </a:r>
            <a:r>
              <a:rPr lang="en-US" b="1" dirty="0"/>
              <a:t>C. Office 2003 / 2007</a:t>
            </a:r>
            <a:r>
              <a:rPr lang="zh-CN" altLang="en-US" b="1" dirty="0"/>
              <a:t>应用软件 </a:t>
            </a:r>
            <a:endParaRPr lang="zh-CN" altLang="en-US" b="1" dirty="0"/>
          </a:p>
          <a:p>
            <a:r>
              <a:rPr lang="zh-CN" altLang="en-US" dirty="0"/>
              <a:t>在这里我们主要用到的是其中的</a:t>
            </a:r>
            <a:r>
              <a:rPr lang="en-US" dirty="0"/>
              <a:t>Access</a:t>
            </a:r>
            <a:r>
              <a:rPr lang="zh-CN" altLang="en-US" dirty="0"/>
              <a:t>数据库，</a:t>
            </a:r>
            <a:r>
              <a:rPr lang="en-US" dirty="0"/>
              <a:t>Access</a:t>
            </a:r>
            <a:r>
              <a:rPr lang="zh-CN" altLang="en-US" dirty="0"/>
              <a:t>有一种桌面数据库，在处理少量数据和单机访问的数据库时是很好的，不但操作简单，效率也很高，深受初级学者的喜爱。 </a:t>
            </a:r>
            <a:endParaRPr lang="zh-CN" altLang="en-US" dirty="0"/>
          </a:p>
          <a:p>
            <a:r>
              <a:rPr lang="en-US" b="1" dirty="0"/>
              <a:t>D. </a:t>
            </a:r>
            <a:r>
              <a:rPr lang="zh-CN" altLang="en-US" b="1" dirty="0"/>
              <a:t>管理员工具</a:t>
            </a:r>
            <a:r>
              <a:rPr lang="zh-CN" altLang="en-US" dirty="0"/>
              <a:t>：</a:t>
            </a:r>
            <a:r>
              <a:rPr lang="en-US" dirty="0" err="1"/>
              <a:t>MySQL</a:t>
            </a:r>
            <a:r>
              <a:rPr lang="en-US" dirty="0"/>
              <a:t> Administrator Windows/</a:t>
            </a:r>
            <a:r>
              <a:rPr lang="en-US" dirty="0" err="1"/>
              <a:t>LinuxE</a:t>
            </a:r>
            <a:r>
              <a:rPr lang="en-US" dirty="0"/>
              <a:t>. </a:t>
            </a:r>
            <a:r>
              <a:rPr lang="zh-CN" altLang="en-US" dirty="0"/>
              <a:t>查询浏览工具：</a:t>
            </a:r>
            <a:r>
              <a:rPr lang="en-US" dirty="0" err="1"/>
              <a:t>MySQL</a:t>
            </a:r>
            <a:r>
              <a:rPr lang="en-US" dirty="0"/>
              <a:t> Query-Browser Windows/</a:t>
            </a:r>
            <a:r>
              <a:rPr lang="en-US" dirty="0" err="1"/>
              <a:t>LinuxF</a:t>
            </a:r>
            <a:r>
              <a:rPr lang="en-US" dirty="0"/>
              <a:t>. </a:t>
            </a:r>
            <a:r>
              <a:rPr lang="zh-CN" altLang="en-US" dirty="0"/>
              <a:t>命令行工具：</a:t>
            </a:r>
            <a:r>
              <a:rPr lang="en-US" dirty="0" err="1"/>
              <a:t>mysql</a:t>
            </a:r>
            <a:endParaRPr lang="zh-CN" altLang="en-US" dirty="0"/>
          </a:p>
          <a:p>
            <a:r>
              <a:rPr lang="en-US" b="1" dirty="0"/>
              <a:t>G. </a:t>
            </a:r>
            <a:r>
              <a:rPr lang="zh-CN" altLang="en-US" b="1" dirty="0"/>
              <a:t>开发客户端</a:t>
            </a:r>
            <a:r>
              <a:rPr lang="zh-CN" altLang="en-US" dirty="0"/>
              <a:t>：</a:t>
            </a:r>
            <a:r>
              <a:rPr lang="en-US" dirty="0" err="1"/>
              <a:t>MySQL</a:t>
            </a:r>
            <a:r>
              <a:rPr lang="en-US" dirty="0"/>
              <a:t> connector/NET</a:t>
            </a:r>
            <a:endParaRPr lang="zh-CN" altLang="en-US" dirty="0"/>
          </a:p>
          <a:p>
            <a:endParaRPr lang="zh-CN" altLang="en-US" dirty="0"/>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953135"/>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结构设计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The structure design</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855288" y="2309222"/>
            <a:ext cx="2225040" cy="82994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STEP1</a:t>
            </a:r>
            <a:endParaRPr lang="en-US" altLang="zh-CN" sz="1600" dirty="0">
              <a:solidFill>
                <a:schemeClr val="tx1"/>
              </a:solidFill>
              <a:effectLst/>
              <a:latin typeface="微软雅黑" panose="020B0503020204020204" pitchFamily="34" charset="-122"/>
              <a:ea typeface="微软雅黑" panose="020B0503020204020204" pitchFamily="34" charset="-122"/>
            </a:endParaRPr>
          </a:p>
          <a:p>
            <a:pPr algn="ctr"/>
            <a:endParaRPr lang="zh-CN" altLang="en-US" sz="1600" dirty="0">
              <a:solidFill>
                <a:schemeClr val="tx1"/>
              </a:solidFill>
              <a:latin typeface="微软雅黑" panose="020B0503020204020204" pitchFamily="34" charset="-122"/>
              <a:ea typeface="微软雅黑" panose="020B0503020204020204" pitchFamily="34" charset="-122"/>
            </a:endParaRPr>
          </a:p>
          <a:p>
            <a:pPr algn="ct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646953" y="1557238"/>
            <a:ext cx="586846" cy="586846"/>
          </a:xfrm>
          <a:prstGeom prst="rect">
            <a:avLst/>
          </a:prstGeom>
        </p:spPr>
      </p:pic>
      <p:sp>
        <p:nvSpPr>
          <p:cNvPr id="21" name="TextBox 20"/>
          <p:cNvSpPr txBox="1"/>
          <p:nvPr/>
        </p:nvSpPr>
        <p:spPr>
          <a:xfrm>
            <a:off x="1170432" y="2633472"/>
            <a:ext cx="2057400" cy="923330"/>
          </a:xfrm>
          <a:prstGeom prst="rect">
            <a:avLst/>
          </a:prstGeom>
          <a:noFill/>
        </p:spPr>
        <p:txBody>
          <a:bodyPr wrap="square" rtlCol="0">
            <a:spAutoFit/>
          </a:bodyPr>
          <a:lstStyle/>
          <a:p>
            <a:r>
              <a:rPr lang="en-US" altLang="zh-CN" dirty="0"/>
              <a:t> </a:t>
            </a:r>
            <a:r>
              <a:rPr lang="zh-CN" altLang="en-US" dirty="0"/>
              <a:t>概念结构设计</a:t>
            </a:r>
            <a:endParaRPr lang="zh-CN" altLang="en-US" dirty="0"/>
          </a:p>
          <a:p>
            <a:endParaRPr lang="zh-CN" altLang="en-US" dirty="0"/>
          </a:p>
          <a:p>
            <a:endParaRPr lang="zh-CN" altLang="en-US" dirty="0"/>
          </a:p>
        </p:txBody>
      </p:sp>
      <p:sp>
        <p:nvSpPr>
          <p:cNvPr id="16" name="TextBox 15"/>
          <p:cNvSpPr txBox="1"/>
          <p:nvPr/>
        </p:nvSpPr>
        <p:spPr>
          <a:xfrm>
            <a:off x="1636776" y="3511296"/>
            <a:ext cx="1691640" cy="369332"/>
          </a:xfrm>
          <a:prstGeom prst="rect">
            <a:avLst/>
          </a:prstGeom>
          <a:noFill/>
        </p:spPr>
        <p:txBody>
          <a:bodyPr wrap="square" rtlCol="0">
            <a:spAutoFit/>
          </a:bodyPr>
          <a:lstStyle/>
          <a:p>
            <a:r>
              <a:rPr lang="en-US" altLang="zh-CN" dirty="0"/>
              <a:t>ER</a:t>
            </a:r>
            <a:r>
              <a:rPr lang="zh-CN" altLang="en-US" dirty="0"/>
              <a:t>图：</a:t>
            </a:r>
            <a:endParaRPr lang="zh-CN" altLang="en-US" dirty="0"/>
          </a:p>
        </p:txBody>
      </p:sp>
      <p:sp>
        <p:nvSpPr>
          <p:cNvPr id="17" name="左大括号 16"/>
          <p:cNvSpPr/>
          <p:nvPr/>
        </p:nvSpPr>
        <p:spPr>
          <a:xfrm>
            <a:off x="2615184" y="1234440"/>
            <a:ext cx="1280160" cy="493776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19" name="图片 18" descr="IMG_256"/>
          <p:cNvPicPr/>
          <p:nvPr/>
        </p:nvPicPr>
        <p:blipFill>
          <a:blip r:embed="rId2"/>
          <a:stretch>
            <a:fillRect/>
          </a:stretch>
        </p:blipFill>
        <p:spPr>
          <a:xfrm>
            <a:off x="3586480" y="1124712"/>
            <a:ext cx="7614920" cy="4985321"/>
          </a:xfrm>
          <a:prstGeom prst="rect">
            <a:avLst/>
          </a:prstGeom>
          <a:noFill/>
          <a:ln w="9525">
            <a:noFill/>
          </a:ln>
        </p:spPr>
      </p:pic>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6361" y="408885"/>
            <a:ext cx="2839450" cy="953135"/>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结构设计</a:t>
            </a:r>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904649" y="840662"/>
            <a:ext cx="2251507" cy="306705"/>
          </a:xfrm>
          <a:prstGeom prst="rect">
            <a:avLst/>
          </a:prstGeom>
          <a:noFill/>
        </p:spPr>
        <p:txBody>
          <a:bodyPr wrap="square" rtlCol="0">
            <a:spAutoFit/>
          </a:bodyPr>
          <a:lstStyle/>
          <a:p>
            <a:pPr algn="dist"/>
            <a:r>
              <a:rPr lang="en-US" altLang="zh-CN" sz="1400" dirty="0">
                <a:latin typeface="+mj-lt"/>
                <a:ea typeface="+mj-lt"/>
              </a:rPr>
              <a:t>The structure design</a:t>
            </a:r>
            <a:endParaRPr lang="zh-CN" altLang="en-US" sz="1400" dirty="0">
              <a:latin typeface="+mj-lt"/>
              <a:ea typeface="+mj-lt"/>
            </a:endParaRPr>
          </a:p>
        </p:txBody>
      </p:sp>
      <p:cxnSp>
        <p:nvCxnSpPr>
          <p:cNvPr id="6" name="直接连接符 5"/>
          <p:cNvCxnSpPr/>
          <p:nvPr/>
        </p:nvCxnSpPr>
        <p:spPr>
          <a:xfrm>
            <a:off x="796413" y="457203"/>
            <a:ext cx="0" cy="63224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855288" y="2309222"/>
            <a:ext cx="2225040" cy="829945"/>
          </a:xfrm>
          <a:prstGeom prst="rect">
            <a:avLst/>
          </a:prstGeom>
          <a:noFill/>
        </p:spPr>
        <p:txBody>
          <a:bodyPr wrap="square" rtlCol="0">
            <a:spAutoFit/>
          </a:bodyPr>
          <a:lstStyle>
            <a:defPPr>
              <a:defRPr lang="zh-CN"/>
            </a:defPPr>
            <a:lvl1pPr algn="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pPr algn="ctr"/>
            <a:r>
              <a:rPr lang="en-US" altLang="zh-CN" sz="1600" dirty="0">
                <a:solidFill>
                  <a:schemeClr val="tx1"/>
                </a:solidFill>
                <a:effectLst/>
                <a:latin typeface="微软雅黑" panose="020B0503020204020204" pitchFamily="34" charset="-122"/>
                <a:ea typeface="微软雅黑" panose="020B0503020204020204" pitchFamily="34" charset="-122"/>
              </a:rPr>
              <a:t>STEP2</a:t>
            </a:r>
            <a:endParaRPr lang="en-US" altLang="zh-CN" sz="1600" dirty="0">
              <a:solidFill>
                <a:schemeClr val="tx1"/>
              </a:solidFill>
              <a:effectLst/>
              <a:latin typeface="微软雅黑" panose="020B0503020204020204" pitchFamily="34" charset="-122"/>
              <a:ea typeface="微软雅黑" panose="020B0503020204020204" pitchFamily="34" charset="-122"/>
            </a:endParaRPr>
          </a:p>
          <a:p>
            <a:pPr algn="ctr"/>
            <a:endParaRPr lang="zh-CN" altLang="en-US" sz="1600" dirty="0">
              <a:solidFill>
                <a:schemeClr val="tx1"/>
              </a:solidFill>
              <a:latin typeface="微软雅黑" panose="020B0503020204020204" pitchFamily="34" charset="-122"/>
              <a:ea typeface="微软雅黑" panose="020B0503020204020204" pitchFamily="34" charset="-122"/>
            </a:endParaRPr>
          </a:p>
          <a:p>
            <a:pPr algn="ctr"/>
            <a:endParaRPr lang="zh-CN" altLang="en-US" sz="1600" dirty="0">
              <a:solidFill>
                <a:schemeClr val="tx1"/>
              </a:solidFill>
              <a:effectLst/>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646953" y="1557238"/>
            <a:ext cx="586846" cy="586846"/>
          </a:xfrm>
          <a:prstGeom prst="rect">
            <a:avLst/>
          </a:prstGeom>
        </p:spPr>
      </p:pic>
      <p:sp>
        <p:nvSpPr>
          <p:cNvPr id="21" name="TextBox 20"/>
          <p:cNvSpPr txBox="1"/>
          <p:nvPr/>
        </p:nvSpPr>
        <p:spPr>
          <a:xfrm>
            <a:off x="1170432" y="2633472"/>
            <a:ext cx="2057400" cy="1200329"/>
          </a:xfrm>
          <a:prstGeom prst="rect">
            <a:avLst/>
          </a:prstGeom>
          <a:noFill/>
        </p:spPr>
        <p:txBody>
          <a:bodyPr wrap="square" rtlCol="0">
            <a:spAutoFit/>
          </a:bodyPr>
          <a:lstStyle/>
          <a:p>
            <a:r>
              <a:rPr lang="zh-CN" altLang="en-US" dirty="0"/>
              <a:t>逻辑结构设计</a:t>
            </a:r>
            <a:endParaRPr lang="zh-CN" altLang="en-US" dirty="0"/>
          </a:p>
          <a:p>
            <a:endParaRPr lang="zh-CN" altLang="en-US" dirty="0"/>
          </a:p>
          <a:p>
            <a:endParaRPr lang="zh-CN" altLang="en-US" dirty="0"/>
          </a:p>
          <a:p>
            <a:endParaRPr lang="zh-CN" altLang="en-US" dirty="0"/>
          </a:p>
        </p:txBody>
      </p:sp>
      <p:sp>
        <p:nvSpPr>
          <p:cNvPr id="16" name="TextBox 15"/>
          <p:cNvSpPr txBox="1"/>
          <p:nvPr/>
        </p:nvSpPr>
        <p:spPr>
          <a:xfrm>
            <a:off x="1636776" y="3511296"/>
            <a:ext cx="1691640" cy="369332"/>
          </a:xfrm>
          <a:prstGeom prst="rect">
            <a:avLst/>
          </a:prstGeom>
          <a:noFill/>
        </p:spPr>
        <p:txBody>
          <a:bodyPr wrap="square" rtlCol="0">
            <a:spAutoFit/>
          </a:bodyPr>
          <a:lstStyle/>
          <a:p>
            <a:r>
              <a:rPr lang="zh-CN" altLang="en-US" dirty="0"/>
              <a:t>元素：</a:t>
            </a:r>
            <a:endParaRPr lang="zh-CN" altLang="en-US" dirty="0"/>
          </a:p>
        </p:txBody>
      </p:sp>
      <p:sp>
        <p:nvSpPr>
          <p:cNvPr id="17" name="左大括号 16"/>
          <p:cNvSpPr/>
          <p:nvPr/>
        </p:nvSpPr>
        <p:spPr>
          <a:xfrm>
            <a:off x="2615184" y="1234440"/>
            <a:ext cx="1280160" cy="493776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TextBox 10"/>
          <p:cNvSpPr txBox="1"/>
          <p:nvPr/>
        </p:nvSpPr>
        <p:spPr>
          <a:xfrm>
            <a:off x="3657600" y="1289304"/>
            <a:ext cx="6967728" cy="5355312"/>
          </a:xfrm>
          <a:prstGeom prst="rect">
            <a:avLst/>
          </a:prstGeom>
          <a:noFill/>
        </p:spPr>
        <p:txBody>
          <a:bodyPr wrap="square" rtlCol="0">
            <a:spAutoFit/>
          </a:bodyPr>
          <a:lstStyle/>
          <a:p>
            <a:pPr lvl="0"/>
            <a:r>
              <a:rPr lang="en-US" altLang="zh-CN" b="1" dirty="0"/>
              <a:t>1.</a:t>
            </a:r>
            <a:r>
              <a:rPr lang="zh-CN" altLang="en-US" b="1" dirty="0"/>
              <a:t>用户信息</a:t>
            </a:r>
            <a:r>
              <a:rPr lang="zh-CN" altLang="en-US" dirty="0"/>
              <a:t>（</a:t>
            </a:r>
            <a:r>
              <a:rPr lang="zh-CN" altLang="en-US" u="sng" dirty="0"/>
              <a:t>用户</a:t>
            </a:r>
            <a:r>
              <a:rPr lang="en-US" u="sng" dirty="0"/>
              <a:t>ID</a:t>
            </a:r>
            <a:r>
              <a:rPr lang="zh-CN" altLang="en-US" dirty="0"/>
              <a:t>，用户积分，用户余额，用户电话）</a:t>
            </a:r>
            <a:endParaRPr lang="en-US" altLang="zh-CN" dirty="0"/>
          </a:p>
          <a:p>
            <a:pPr lvl="0"/>
            <a:endParaRPr lang="en-US" altLang="zh-CN" dirty="0"/>
          </a:p>
          <a:p>
            <a:pPr lvl="0"/>
            <a:endParaRPr lang="zh-CN" altLang="en-US" dirty="0"/>
          </a:p>
          <a:p>
            <a:pPr lvl="0"/>
            <a:r>
              <a:rPr lang="en-US" altLang="zh-CN" b="1" dirty="0"/>
              <a:t>2.</a:t>
            </a:r>
            <a:r>
              <a:rPr lang="zh-CN" altLang="en-US" b="1" dirty="0"/>
              <a:t>用户登录记录</a:t>
            </a:r>
            <a:r>
              <a:rPr lang="zh-CN" altLang="en-US" dirty="0"/>
              <a:t>（</a:t>
            </a:r>
            <a:r>
              <a:rPr lang="zh-CN" altLang="en-US" u="sng" dirty="0"/>
              <a:t>用户</a:t>
            </a:r>
            <a:r>
              <a:rPr lang="en-US" u="sng" dirty="0"/>
              <a:t>ID</a:t>
            </a:r>
            <a:r>
              <a:rPr lang="zh-CN" altLang="en-US" dirty="0"/>
              <a:t>，登录时间，退出时间，登录日期，退出日期）</a:t>
            </a:r>
            <a:endParaRPr lang="en-US" altLang="zh-CN" dirty="0"/>
          </a:p>
          <a:p>
            <a:pPr lvl="0"/>
            <a:endParaRPr lang="en-US" altLang="zh-CN" dirty="0"/>
          </a:p>
          <a:p>
            <a:pPr lvl="0"/>
            <a:endParaRPr lang="zh-CN" altLang="en-US" dirty="0"/>
          </a:p>
          <a:p>
            <a:pPr lvl="0"/>
            <a:r>
              <a:rPr lang="en-US" altLang="zh-CN" b="1" dirty="0"/>
              <a:t>3.</a:t>
            </a:r>
            <a:r>
              <a:rPr lang="zh-CN" altLang="en-US" b="1" dirty="0"/>
              <a:t>充值记录</a:t>
            </a:r>
            <a:r>
              <a:rPr lang="zh-CN" altLang="en-US" dirty="0"/>
              <a:t>（</a:t>
            </a:r>
            <a:r>
              <a:rPr lang="zh-CN" altLang="en-US" u="sng" dirty="0"/>
              <a:t>用户</a:t>
            </a:r>
            <a:r>
              <a:rPr lang="en-US" u="sng" dirty="0"/>
              <a:t>ID</a:t>
            </a:r>
            <a:r>
              <a:rPr lang="en-US" dirty="0"/>
              <a:t>,</a:t>
            </a:r>
            <a:r>
              <a:rPr lang="zh-CN" altLang="en-US" dirty="0"/>
              <a:t>充值时间，充值金额，充值金额结账状态）</a:t>
            </a:r>
            <a:endParaRPr lang="zh-CN" altLang="en-US" dirty="0"/>
          </a:p>
          <a:p>
            <a:pPr lvl="0"/>
            <a:endParaRPr lang="en-US" altLang="zh-CN" dirty="0"/>
          </a:p>
          <a:p>
            <a:pPr lvl="0"/>
            <a:endParaRPr lang="en-US" altLang="zh-CN" dirty="0"/>
          </a:p>
          <a:p>
            <a:pPr lvl="0"/>
            <a:r>
              <a:rPr lang="en-US" altLang="zh-CN" b="1" dirty="0"/>
              <a:t>4.</a:t>
            </a:r>
            <a:r>
              <a:rPr lang="zh-CN" altLang="en-US" b="1" dirty="0"/>
              <a:t>消费记录</a:t>
            </a:r>
            <a:r>
              <a:rPr lang="zh-CN" altLang="en-US" dirty="0"/>
              <a:t>（</a:t>
            </a:r>
            <a:r>
              <a:rPr lang="zh-CN" altLang="en-US" u="sng" dirty="0"/>
              <a:t>用户</a:t>
            </a:r>
            <a:r>
              <a:rPr lang="en-US" u="sng" dirty="0"/>
              <a:t>ID</a:t>
            </a:r>
            <a:r>
              <a:rPr lang="zh-CN" altLang="en-US" dirty="0"/>
              <a:t>，道具消耗类型，道具消耗数量，道具消耗时间，道具发放状态）</a:t>
            </a:r>
            <a:endParaRPr lang="en-US" altLang="zh-CN" dirty="0"/>
          </a:p>
          <a:p>
            <a:pPr lvl="0"/>
            <a:endParaRPr lang="en-US" altLang="zh-CN" dirty="0"/>
          </a:p>
          <a:p>
            <a:pPr lvl="0"/>
            <a:endParaRPr lang="zh-CN" altLang="en-US" dirty="0"/>
          </a:p>
          <a:p>
            <a:pPr lvl="0"/>
            <a:r>
              <a:rPr lang="en-US" altLang="zh-CN" b="1" dirty="0"/>
              <a:t>5.</a:t>
            </a:r>
            <a:r>
              <a:rPr lang="zh-CN" altLang="en-US" b="1" dirty="0"/>
              <a:t>地图</a:t>
            </a:r>
            <a:r>
              <a:rPr lang="zh-CN" altLang="en-US" dirty="0"/>
              <a:t>（</a:t>
            </a:r>
            <a:r>
              <a:rPr lang="zh-CN" altLang="en-US" u="sng" dirty="0"/>
              <a:t>地图</a:t>
            </a:r>
            <a:r>
              <a:rPr lang="en-US" u="sng" dirty="0"/>
              <a:t>ID</a:t>
            </a:r>
            <a:r>
              <a:rPr lang="zh-CN" altLang="en-US" dirty="0"/>
              <a:t>，地图元素类型，元素数量）</a:t>
            </a:r>
            <a:endParaRPr lang="en-US" altLang="zh-CN" dirty="0"/>
          </a:p>
          <a:p>
            <a:pPr lvl="0"/>
            <a:endParaRPr lang="en-US" altLang="zh-CN" dirty="0"/>
          </a:p>
          <a:p>
            <a:pPr lvl="0"/>
            <a:endParaRPr lang="zh-CN" altLang="en-US" dirty="0"/>
          </a:p>
          <a:p>
            <a:pPr lvl="0"/>
            <a:r>
              <a:rPr lang="en-US" altLang="zh-CN" b="1" dirty="0"/>
              <a:t>6.</a:t>
            </a:r>
            <a:r>
              <a:rPr lang="zh-CN" altLang="en-US" b="1" dirty="0"/>
              <a:t>游戏道具</a:t>
            </a:r>
            <a:r>
              <a:rPr lang="zh-CN" altLang="en-US" dirty="0"/>
              <a:t>（</a:t>
            </a:r>
            <a:r>
              <a:rPr lang="zh-CN" altLang="en-US" u="sng" dirty="0"/>
              <a:t>用户</a:t>
            </a:r>
            <a:r>
              <a:rPr lang="en-US" u="sng" dirty="0"/>
              <a:t>ID</a:t>
            </a:r>
            <a:r>
              <a:rPr lang="en-US" dirty="0"/>
              <a:t>,</a:t>
            </a:r>
            <a:r>
              <a:rPr lang="zh-CN" altLang="en-US" dirty="0"/>
              <a:t>道具类型，道具数量，获得时间记录）</a:t>
            </a:r>
            <a:endParaRPr lang="zh-CN" altLang="en-US" dirty="0"/>
          </a:p>
          <a:p>
            <a:endParaRPr lang="zh-CN" altLang="en-US" dirty="0"/>
          </a:p>
        </p:txBody>
      </p:sp>
    </p:spTree>
  </p:cSld>
  <p:clrMapOvr>
    <a:masterClrMapping/>
  </p:clrMapOvr>
  <p:transition spd="slow">
    <p:fade/>
  </p:transition>
</p:sld>
</file>

<file path=ppt/tags/tag1.xml><?xml version="1.0" encoding="utf-8"?>
<p:tagLst xmlns:p="http://schemas.openxmlformats.org/presentationml/2006/main">
  <p:tag name="KSO_WM_UNIT_TABLE_BEAUTIFY" val="smartTable{ccba5d10-4d71-4e49-827a-2041bb19c073}"/>
</p:tagLst>
</file>

<file path=ppt/tags/tag2.xml><?xml version="1.0" encoding="utf-8"?>
<p:tagLst xmlns:p="http://schemas.openxmlformats.org/presentationml/2006/main">
  <p:tag name="KSO_WM_UNIT_TABLE_BEAUTIFY" val="smartTable{5994197b-a4a5-444b-9218-364adeeb0789}"/>
  <p:tag name="TABLE_ENDDRAG_ORIGIN_RECT" val="378*150"/>
  <p:tag name="TABLE_ENDDRAG_RECT" val="68*282*378*150"/>
</p:tagLst>
</file>

<file path=ppt/tags/tag3.xml><?xml version="1.0" encoding="utf-8"?>
<p:tagLst xmlns:p="http://schemas.openxmlformats.org/presentationml/2006/main">
  <p:tag name="KSO_WM_UNIT_TABLE_BEAUTIFY" val="smartTable{6b114d83-c1c2-4bc5-bd18-b579b51ee14a}"/>
  <p:tag name="TABLE_ENDDRAG_ORIGIN_RECT" val="361*87"/>
  <p:tag name="TABLE_ENDDRAG_RECT" val="487*93*361*88"/>
</p:tagLst>
</file>

<file path=ppt/tags/tag4.xml><?xml version="1.0" encoding="utf-8"?>
<p:tagLst xmlns:p="http://schemas.openxmlformats.org/presentationml/2006/main">
  <p:tag name="KSO_WM_UNIT_TABLE_BEAUTIFY" val="smartTable{6d1e0f66-4554-43d3-92b6-fc5033d1dddf}"/>
  <p:tag name="TABLE_ENDDRAG_ORIGIN_RECT" val="335*85"/>
  <p:tag name="TABLE_ENDDRAG_RECT" val="469*229*335*85"/>
</p:tagLst>
</file>

<file path=ppt/tags/tag5.xml><?xml version="1.0" encoding="utf-8"?>
<p:tagLst xmlns:p="http://schemas.openxmlformats.org/presentationml/2006/main">
  <p:tag name="KSO_WM_UNIT_TABLE_BEAUTIFY" val="smartTable{af73a855-9161-4ac1-90f0-5ebb1af8a69d}"/>
  <p:tag name="TABLE_ENDDRAG_ORIGIN_RECT" val="327*101"/>
  <p:tag name="TABLE_ENDDRAG_RECT" val="483*395*327*1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6422</Words>
  <Application>WPS 演示</Application>
  <PresentationFormat>宽屏</PresentationFormat>
  <Paragraphs>729</Paragraphs>
  <Slides>30</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30</vt:i4>
      </vt:variant>
    </vt:vector>
  </HeadingPairs>
  <TitlesOfParts>
    <vt:vector size="47" baseType="lpstr">
      <vt:lpstr>Arial</vt:lpstr>
      <vt:lpstr>宋体</vt:lpstr>
      <vt:lpstr>Wingdings</vt:lpstr>
      <vt:lpstr>FZZhengHeiS-DB-GB</vt:lpstr>
      <vt:lpstr>FuturaBookC</vt:lpstr>
      <vt:lpstr>锐字逼格青春粗黑体简2.0</vt:lpstr>
      <vt:lpstr>黑体</vt:lpstr>
      <vt:lpstr>微软雅黑</vt:lpstr>
      <vt:lpstr>Calibri</vt:lpstr>
      <vt:lpstr>Times New Roman</vt:lpstr>
      <vt:lpstr>Calibri</vt:lpstr>
      <vt:lpstr>等线</vt:lpstr>
      <vt:lpstr>Arial Unicode MS</vt:lpstr>
      <vt:lpstr>等线 Light</vt:lpstr>
      <vt:lpstr>Times New Roman</vt:lpstr>
      <vt:lpstr>Helvetica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黄文松</cp:lastModifiedBy>
  <cp:revision>29</cp:revision>
  <dcterms:created xsi:type="dcterms:W3CDTF">2018-03-13T12:54:00Z</dcterms:created>
  <dcterms:modified xsi:type="dcterms:W3CDTF">2020-11-06T14:13:05Z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

<file path=docProps/thumbnail.jpeg>
</file>